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97" r:id="rId10"/>
    <p:sldId id="264" r:id="rId11"/>
    <p:sldId id="265" r:id="rId12"/>
    <p:sldId id="267" r:id="rId13"/>
    <p:sldId id="300" r:id="rId14"/>
    <p:sldId id="298" r:id="rId15"/>
    <p:sldId id="299" r:id="rId16"/>
    <p:sldId id="281" r:id="rId17"/>
    <p:sldId id="283" r:id="rId18"/>
    <p:sldId id="284" r:id="rId19"/>
    <p:sldId id="296" r:id="rId2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7/3/2020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7/3/2020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7/3/2020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7/3/2020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7/3/2020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78739" y="22352"/>
            <a:ext cx="8986520" cy="1491615"/>
          </a:xfrm>
          <a:prstGeom prst="rect">
            <a:avLst/>
          </a:prstGeom>
        </p:spPr>
        <p:txBody>
          <a:bodyPr wrap="square" lIns="0" tIns="0" rIns="0" bIns="0">
            <a:spAutoFit/>
          </a:bodyPr>
          <a:lstStyle>
            <a:lvl1pPr>
              <a:defRPr sz="2400" b="0" i="0">
                <a:solidFill>
                  <a:schemeClr val="tx1"/>
                </a:solidFill>
                <a:latin typeface="Calibri"/>
                <a:cs typeface="Calibri"/>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7/3/2020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52400"/>
            <a:ext cx="8763000" cy="6477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874266" y="513334"/>
            <a:ext cx="5773420" cy="3043555"/>
          </a:xfrm>
          <a:prstGeom prst="rect">
            <a:avLst/>
          </a:prstGeom>
        </p:spPr>
        <p:txBody>
          <a:bodyPr vert="horz" wrap="square" lIns="0" tIns="12700" rIns="0" bIns="0" rtlCol="0">
            <a:spAutoFit/>
          </a:bodyPr>
          <a:lstStyle/>
          <a:p>
            <a:pPr marL="12700" marR="5080" algn="ctr">
              <a:lnSpc>
                <a:spcPct val="100000"/>
              </a:lnSpc>
              <a:spcBef>
                <a:spcPts val="100"/>
              </a:spcBef>
            </a:pPr>
            <a:r>
              <a:rPr sz="6600" b="1" dirty="0">
                <a:solidFill>
                  <a:srgbClr val="FFFFFF"/>
                </a:solidFill>
                <a:latin typeface="Calibri"/>
                <a:cs typeface="Calibri"/>
              </a:rPr>
              <a:t>FIBRE </a:t>
            </a:r>
            <a:r>
              <a:rPr sz="6600" b="1" spc="-100" dirty="0">
                <a:solidFill>
                  <a:srgbClr val="FFFFFF"/>
                </a:solidFill>
                <a:latin typeface="Calibri"/>
                <a:cs typeface="Calibri"/>
              </a:rPr>
              <a:t>TO </a:t>
            </a:r>
            <a:r>
              <a:rPr sz="6600" b="1" spc="-65" dirty="0">
                <a:solidFill>
                  <a:srgbClr val="FFFFFF"/>
                </a:solidFill>
                <a:latin typeface="Calibri"/>
                <a:cs typeface="Calibri"/>
              </a:rPr>
              <a:t>FABRIC  </a:t>
            </a:r>
            <a:r>
              <a:rPr sz="6600" b="1" spc="-10" dirty="0">
                <a:solidFill>
                  <a:srgbClr val="FFFFFF"/>
                </a:solidFill>
                <a:latin typeface="Calibri"/>
                <a:cs typeface="Calibri"/>
              </a:rPr>
              <a:t>CHAPTER-3  </a:t>
            </a:r>
            <a:r>
              <a:rPr sz="6600" b="1" dirty="0">
                <a:solidFill>
                  <a:srgbClr val="FFFFFF"/>
                </a:solidFill>
                <a:latin typeface="Calibri"/>
                <a:cs typeface="Calibri"/>
              </a:rPr>
              <a:t>SCIENCE</a:t>
            </a:r>
            <a:endParaRPr sz="6600">
              <a:latin typeface="Calibri"/>
              <a:cs typeface="Calibri"/>
            </a:endParaRPr>
          </a:p>
        </p:txBody>
      </p:sp>
      <p:sp>
        <p:nvSpPr>
          <p:cNvPr id="4" name="object 4"/>
          <p:cNvSpPr txBox="1"/>
          <p:nvPr/>
        </p:nvSpPr>
        <p:spPr>
          <a:xfrm>
            <a:off x="3165475" y="3531489"/>
            <a:ext cx="2961640" cy="1990288"/>
          </a:xfrm>
          <a:prstGeom prst="rect">
            <a:avLst/>
          </a:prstGeom>
        </p:spPr>
        <p:txBody>
          <a:bodyPr vert="horz" wrap="square" lIns="0" tIns="12700" rIns="0" bIns="0" rtlCol="0">
            <a:spAutoFit/>
          </a:bodyPr>
          <a:lstStyle/>
          <a:p>
            <a:pPr marL="737870" marR="5080" indent="-495300">
              <a:lnSpc>
                <a:spcPct val="100000"/>
              </a:lnSpc>
              <a:spcBef>
                <a:spcPts val="100"/>
              </a:spcBef>
            </a:pPr>
            <a:r>
              <a:rPr sz="6600" b="1" spc="-5">
                <a:solidFill>
                  <a:srgbClr val="FFFFFF"/>
                </a:solidFill>
                <a:latin typeface="Calibri"/>
                <a:cs typeface="Calibri"/>
              </a:rPr>
              <a:t>Clas</a:t>
            </a:r>
            <a:r>
              <a:rPr sz="6600" b="1">
                <a:solidFill>
                  <a:srgbClr val="FFFFFF"/>
                </a:solidFill>
                <a:latin typeface="Calibri"/>
                <a:cs typeface="Calibri"/>
              </a:rPr>
              <a:t>s</a:t>
            </a:r>
            <a:r>
              <a:rPr sz="6600" b="1" spc="-5">
                <a:solidFill>
                  <a:srgbClr val="FFFFFF"/>
                </a:solidFill>
                <a:latin typeface="Calibri"/>
                <a:cs typeface="Calibri"/>
              </a:rPr>
              <a:t>-VI  </a:t>
            </a:r>
            <a:endParaRPr sz="6600">
              <a:latin typeface="Calibri"/>
              <a:cs typeface="Calibri"/>
            </a:endParaRPr>
          </a:p>
          <a:p>
            <a:pPr marL="12700">
              <a:lnSpc>
                <a:spcPct val="100000"/>
              </a:lnSpc>
              <a:spcBef>
                <a:spcPts val="5095"/>
              </a:spcBef>
            </a:pPr>
            <a:endParaRPr sz="2000">
              <a:latin typeface="Calibri"/>
              <a:cs typeface="Calibri"/>
            </a:endParaRPr>
          </a:p>
        </p:txBody>
      </p:sp>
      <p:sp>
        <p:nvSpPr>
          <p:cNvPr id="5" name="object 5"/>
          <p:cNvSpPr/>
          <p:nvPr/>
        </p:nvSpPr>
        <p:spPr>
          <a:xfrm>
            <a:off x="6690359" y="6313930"/>
            <a:ext cx="2087879" cy="54406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249429"/>
            <a:ext cx="8682355" cy="1490152"/>
          </a:xfrm>
          <a:prstGeom prst="rect">
            <a:avLst/>
          </a:prstGeom>
        </p:spPr>
        <p:txBody>
          <a:bodyPr vert="horz" wrap="square" lIns="0" tIns="12700" rIns="0" bIns="0" rtlCol="0">
            <a:spAutoFit/>
          </a:bodyPr>
          <a:lstStyle/>
          <a:p>
            <a:pPr algn="ctr">
              <a:lnSpc>
                <a:spcPct val="100000"/>
              </a:lnSpc>
              <a:spcBef>
                <a:spcPts val="100"/>
              </a:spcBef>
            </a:pPr>
            <a:r>
              <a:rPr sz="2400" b="1" spc="-5" dirty="0">
                <a:latin typeface="Calibri"/>
                <a:cs typeface="Calibri"/>
              </a:rPr>
              <a:t>Spinning</a:t>
            </a:r>
            <a:endParaRPr sz="2400">
              <a:latin typeface="Calibri"/>
              <a:cs typeface="Calibri"/>
            </a:endParaRPr>
          </a:p>
          <a:p>
            <a:r>
              <a:rPr lang="en-US" sz="2400" dirty="0" smtClean="0"/>
              <a:t>The process of making yarn from </a:t>
            </a:r>
            <a:r>
              <a:rPr lang="en-US" sz="2400" dirty="0" err="1" smtClean="0"/>
              <a:t>fibres</a:t>
            </a:r>
            <a:r>
              <a:rPr lang="en-US" sz="2400" dirty="0" smtClean="0"/>
              <a:t> is called </a:t>
            </a:r>
            <a:r>
              <a:rPr lang="en-US" sz="2400" b="1" dirty="0" smtClean="0"/>
              <a:t>spinning</a:t>
            </a:r>
            <a:r>
              <a:rPr lang="en-US" sz="2400" b="1" i="1" dirty="0" smtClean="0"/>
              <a:t>. </a:t>
            </a:r>
            <a:r>
              <a:rPr lang="en-US" sz="2400" dirty="0" smtClean="0"/>
              <a:t>In this process, </a:t>
            </a:r>
            <a:r>
              <a:rPr lang="en-US" sz="2400" dirty="0" err="1" smtClean="0"/>
              <a:t>fibres</a:t>
            </a:r>
            <a:r>
              <a:rPr lang="en-US" sz="2400" dirty="0" smtClean="0"/>
              <a:t> from a mass of cotton wool are drawn out and twisted. This brings the </a:t>
            </a:r>
            <a:r>
              <a:rPr lang="en-US" sz="2400" dirty="0" err="1" smtClean="0"/>
              <a:t>fibres</a:t>
            </a:r>
            <a:r>
              <a:rPr lang="en-US" sz="2400" dirty="0" smtClean="0"/>
              <a:t> together to form</a:t>
            </a:r>
            <a:r>
              <a:rPr lang="en-US" sz="2400" spc="-10" dirty="0" smtClean="0">
                <a:latin typeface="Calibri"/>
                <a:cs typeface="Calibri"/>
              </a:rPr>
              <a:t> a yarn. </a:t>
            </a:r>
            <a:endParaRPr sz="2400">
              <a:latin typeface="Calibri"/>
              <a:cs typeface="Calibri"/>
            </a:endParaRPr>
          </a:p>
        </p:txBody>
      </p:sp>
      <p:sp>
        <p:nvSpPr>
          <p:cNvPr id="3" name="object 3"/>
          <p:cNvSpPr/>
          <p:nvPr/>
        </p:nvSpPr>
        <p:spPr>
          <a:xfrm>
            <a:off x="304800" y="2057400"/>
            <a:ext cx="4191000" cy="44196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724400" y="2057400"/>
            <a:ext cx="4038600" cy="44196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870959" y="6542530"/>
            <a:ext cx="2087880" cy="315468"/>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40" y="173228"/>
            <a:ext cx="8562975" cy="1488869"/>
          </a:xfrm>
          <a:prstGeom prst="rect">
            <a:avLst/>
          </a:prstGeom>
        </p:spPr>
        <p:txBody>
          <a:bodyPr vert="horz" wrap="square" lIns="0" tIns="11430" rIns="0" bIns="0" rtlCol="0">
            <a:spAutoFit/>
          </a:bodyPr>
          <a:lstStyle/>
          <a:p>
            <a:pPr algn="l"/>
            <a:r>
              <a:rPr lang="en-US" spc="-20" dirty="0" smtClean="0">
                <a:latin typeface="Calibri"/>
                <a:cs typeface="Calibri"/>
              </a:rPr>
              <a:t>The simple device used for spinning is a hand spindle also called </a:t>
            </a:r>
            <a:r>
              <a:rPr lang="en-US" spc="-20" dirty="0" err="1" smtClean="0">
                <a:latin typeface="Calibri"/>
                <a:cs typeface="Calibri"/>
              </a:rPr>
              <a:t>takli</a:t>
            </a:r>
            <a:r>
              <a:rPr lang="en-US" spc="-20" dirty="0" smtClean="0">
                <a:latin typeface="Calibri"/>
                <a:cs typeface="Calibri"/>
              </a:rPr>
              <a:t>. </a:t>
            </a:r>
            <a:r>
              <a:rPr lang="en-US" spc="-20" dirty="0" smtClean="0"/>
              <a:t>Another hand operated  device is called as charkha. </a:t>
            </a:r>
            <a:r>
              <a:rPr lang="en-US" dirty="0" smtClean="0"/>
              <a:t>Spinning of yarn on a large scale is done with the help of spinning machines. After spinning, yarns are used for making fabrics</a:t>
            </a:r>
            <a:r>
              <a:rPr lang="en-US" b="1" dirty="0" smtClean="0"/>
              <a:t>.</a:t>
            </a:r>
            <a:endParaRPr b="1" spc="-20" dirty="0">
              <a:latin typeface="Calibri"/>
              <a:cs typeface="Calibri"/>
            </a:endParaRPr>
          </a:p>
        </p:txBody>
      </p:sp>
      <p:sp>
        <p:nvSpPr>
          <p:cNvPr id="3" name="object 3"/>
          <p:cNvSpPr/>
          <p:nvPr/>
        </p:nvSpPr>
        <p:spPr>
          <a:xfrm>
            <a:off x="381000" y="2057400"/>
            <a:ext cx="8382000" cy="44958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690359" y="6542530"/>
            <a:ext cx="2087879" cy="31546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24510"/>
            <a:ext cx="8987155" cy="3349635"/>
          </a:xfrm>
          <a:prstGeom prst="rect">
            <a:avLst/>
          </a:prstGeom>
        </p:spPr>
        <p:txBody>
          <a:bodyPr vert="horz" wrap="square" lIns="0" tIns="12700" rIns="0" bIns="0" rtlCol="0">
            <a:spAutoFit/>
          </a:bodyPr>
          <a:lstStyle/>
          <a:p>
            <a:pPr algn="ctr">
              <a:lnSpc>
                <a:spcPct val="100000"/>
              </a:lnSpc>
              <a:spcBef>
                <a:spcPts val="100"/>
              </a:spcBef>
            </a:pPr>
            <a:r>
              <a:rPr lang="en-US" sz="2400" b="1" spc="-25" dirty="0" smtClean="0">
                <a:latin typeface="Calibri"/>
                <a:cs typeface="Calibri"/>
              </a:rPr>
              <a:t>YARN TO FABRIC</a:t>
            </a:r>
          </a:p>
          <a:p>
            <a:pPr algn="ctr">
              <a:lnSpc>
                <a:spcPct val="100000"/>
              </a:lnSpc>
              <a:spcBef>
                <a:spcPts val="100"/>
              </a:spcBef>
            </a:pPr>
            <a:r>
              <a:rPr sz="2400" b="1" spc="-25" smtClean="0">
                <a:latin typeface="Calibri"/>
                <a:cs typeface="Calibri"/>
              </a:rPr>
              <a:t>Weaving</a:t>
            </a:r>
            <a:endParaRPr sz="2400" b="1">
              <a:latin typeface="Calibri"/>
              <a:cs typeface="Calibri"/>
            </a:endParaRPr>
          </a:p>
          <a:p>
            <a:pPr marL="12700" marR="5080" algn="just">
              <a:lnSpc>
                <a:spcPct val="100000"/>
              </a:lnSpc>
            </a:pPr>
            <a:r>
              <a:rPr sz="2400" spc="-20" dirty="0">
                <a:latin typeface="Calibri"/>
                <a:cs typeface="Calibri"/>
              </a:rPr>
              <a:t>Weaving </a:t>
            </a:r>
            <a:r>
              <a:rPr sz="2400" dirty="0">
                <a:latin typeface="Calibri"/>
                <a:cs typeface="Calibri"/>
              </a:rPr>
              <a:t>is a </a:t>
            </a:r>
            <a:r>
              <a:rPr sz="2400" spc="-5" dirty="0">
                <a:latin typeface="Calibri"/>
                <a:cs typeface="Calibri"/>
              </a:rPr>
              <a:t>method of </a:t>
            </a:r>
            <a:r>
              <a:rPr sz="2400" spc="-15" dirty="0">
                <a:latin typeface="Calibri"/>
                <a:cs typeface="Calibri"/>
              </a:rPr>
              <a:t>textile </a:t>
            </a:r>
            <a:r>
              <a:rPr sz="2400" spc="-10" dirty="0">
                <a:latin typeface="Calibri"/>
                <a:cs typeface="Calibri"/>
              </a:rPr>
              <a:t>production </a:t>
            </a:r>
            <a:r>
              <a:rPr sz="2400" dirty="0">
                <a:latin typeface="Calibri"/>
                <a:cs typeface="Calibri"/>
              </a:rPr>
              <a:t>in </a:t>
            </a:r>
            <a:r>
              <a:rPr sz="2400" spc="-10" dirty="0">
                <a:latin typeface="Calibri"/>
                <a:cs typeface="Calibri"/>
              </a:rPr>
              <a:t>which two distinct </a:t>
            </a:r>
            <a:r>
              <a:rPr sz="2400" spc="-5" dirty="0">
                <a:latin typeface="Calibri"/>
                <a:cs typeface="Calibri"/>
              </a:rPr>
              <a:t>sets </a:t>
            </a:r>
            <a:r>
              <a:rPr sz="2400" spc="-10" dirty="0">
                <a:latin typeface="Calibri"/>
                <a:cs typeface="Calibri"/>
              </a:rPr>
              <a:t>of  yarns </a:t>
            </a:r>
            <a:r>
              <a:rPr sz="2400" spc="-5" dirty="0">
                <a:latin typeface="Calibri"/>
                <a:cs typeface="Calibri"/>
              </a:rPr>
              <a:t>or </a:t>
            </a:r>
            <a:r>
              <a:rPr sz="2400" spc="-10" dirty="0">
                <a:latin typeface="Calibri"/>
                <a:cs typeface="Calibri"/>
              </a:rPr>
              <a:t>threads </a:t>
            </a:r>
            <a:r>
              <a:rPr sz="2400" spc="-15" dirty="0">
                <a:latin typeface="Calibri"/>
                <a:cs typeface="Calibri"/>
              </a:rPr>
              <a:t>are </a:t>
            </a:r>
            <a:r>
              <a:rPr sz="2400" spc="-10" dirty="0">
                <a:latin typeface="Calibri"/>
                <a:cs typeface="Calibri"/>
              </a:rPr>
              <a:t>interlaced </a:t>
            </a:r>
            <a:r>
              <a:rPr sz="2400" spc="-20" dirty="0">
                <a:latin typeface="Calibri"/>
                <a:cs typeface="Calibri"/>
              </a:rPr>
              <a:t>at </a:t>
            </a:r>
            <a:r>
              <a:rPr sz="2400" spc="-10" dirty="0">
                <a:latin typeface="Calibri"/>
                <a:cs typeface="Calibri"/>
              </a:rPr>
              <a:t>right </a:t>
            </a:r>
            <a:r>
              <a:rPr sz="2400" dirty="0">
                <a:latin typeface="Calibri"/>
                <a:cs typeface="Calibri"/>
              </a:rPr>
              <a:t>angles </a:t>
            </a:r>
            <a:r>
              <a:rPr sz="2400" spc="-20" dirty="0">
                <a:latin typeface="Calibri"/>
                <a:cs typeface="Calibri"/>
              </a:rPr>
              <a:t>to </a:t>
            </a:r>
            <a:r>
              <a:rPr sz="2400" spc="-15" dirty="0">
                <a:latin typeface="Calibri"/>
                <a:cs typeface="Calibri"/>
              </a:rPr>
              <a:t>form </a:t>
            </a:r>
            <a:r>
              <a:rPr sz="2400" dirty="0">
                <a:latin typeface="Calibri"/>
                <a:cs typeface="Calibri"/>
              </a:rPr>
              <a:t>a </a:t>
            </a:r>
            <a:r>
              <a:rPr sz="2400" spc="-10" dirty="0">
                <a:latin typeface="Calibri"/>
                <a:cs typeface="Calibri"/>
              </a:rPr>
              <a:t>fabric </a:t>
            </a:r>
            <a:r>
              <a:rPr sz="2400" spc="-5" dirty="0">
                <a:latin typeface="Calibri"/>
                <a:cs typeface="Calibri"/>
              </a:rPr>
              <a:t>or </a:t>
            </a:r>
            <a:r>
              <a:rPr sz="2400" spc="-5">
                <a:latin typeface="Calibri"/>
                <a:cs typeface="Calibri"/>
              </a:rPr>
              <a:t>cloth</a:t>
            </a:r>
            <a:r>
              <a:rPr sz="2400" spc="-5" smtClean="0">
                <a:latin typeface="Calibri"/>
                <a:cs typeface="Calibri"/>
              </a:rPr>
              <a:t>..  </a:t>
            </a:r>
            <a:r>
              <a:rPr sz="2400" spc="-5" dirty="0">
                <a:latin typeface="Calibri"/>
                <a:cs typeface="Calibri"/>
              </a:rPr>
              <a:t>The</a:t>
            </a:r>
            <a:r>
              <a:rPr sz="2400" spc="114" dirty="0">
                <a:latin typeface="Calibri"/>
                <a:cs typeface="Calibri"/>
              </a:rPr>
              <a:t> </a:t>
            </a:r>
            <a:r>
              <a:rPr sz="2400" spc="-5" dirty="0">
                <a:latin typeface="Calibri"/>
                <a:cs typeface="Calibri"/>
              </a:rPr>
              <a:t>longitudinal</a:t>
            </a:r>
            <a:r>
              <a:rPr sz="2400" spc="105" dirty="0">
                <a:latin typeface="Calibri"/>
                <a:cs typeface="Calibri"/>
              </a:rPr>
              <a:t> </a:t>
            </a:r>
            <a:r>
              <a:rPr sz="2400" spc="-10" dirty="0">
                <a:latin typeface="Calibri"/>
                <a:cs typeface="Calibri"/>
              </a:rPr>
              <a:t>threads</a:t>
            </a:r>
            <a:r>
              <a:rPr sz="2400" spc="114" dirty="0">
                <a:latin typeface="Calibri"/>
                <a:cs typeface="Calibri"/>
              </a:rPr>
              <a:t> </a:t>
            </a:r>
            <a:r>
              <a:rPr sz="2400" spc="-15" dirty="0">
                <a:latin typeface="Calibri"/>
                <a:cs typeface="Calibri"/>
              </a:rPr>
              <a:t>are</a:t>
            </a:r>
            <a:r>
              <a:rPr sz="2400" spc="125" dirty="0">
                <a:latin typeface="Calibri"/>
                <a:cs typeface="Calibri"/>
              </a:rPr>
              <a:t> </a:t>
            </a:r>
            <a:r>
              <a:rPr sz="2400" spc="-5" dirty="0">
                <a:latin typeface="Calibri"/>
                <a:cs typeface="Calibri"/>
              </a:rPr>
              <a:t>called</a:t>
            </a:r>
            <a:r>
              <a:rPr sz="2400" spc="105" dirty="0">
                <a:latin typeface="Calibri"/>
                <a:cs typeface="Calibri"/>
              </a:rPr>
              <a:t> </a:t>
            </a:r>
            <a:r>
              <a:rPr sz="2400" dirty="0">
                <a:latin typeface="Calibri"/>
                <a:cs typeface="Calibri"/>
              </a:rPr>
              <a:t>the</a:t>
            </a:r>
            <a:r>
              <a:rPr sz="2400" spc="120" dirty="0">
                <a:latin typeface="Calibri"/>
                <a:cs typeface="Calibri"/>
              </a:rPr>
              <a:t> </a:t>
            </a:r>
            <a:r>
              <a:rPr sz="2400" spc="-10" dirty="0">
                <a:latin typeface="Calibri"/>
                <a:cs typeface="Calibri"/>
              </a:rPr>
              <a:t>warp</a:t>
            </a:r>
            <a:r>
              <a:rPr sz="2400" spc="114" dirty="0">
                <a:latin typeface="Calibri"/>
                <a:cs typeface="Calibri"/>
              </a:rPr>
              <a:t> </a:t>
            </a:r>
            <a:r>
              <a:rPr sz="2400" spc="-5" dirty="0">
                <a:latin typeface="Calibri"/>
                <a:cs typeface="Calibri"/>
              </a:rPr>
              <a:t>and</a:t>
            </a:r>
            <a:r>
              <a:rPr sz="2400" spc="120" dirty="0">
                <a:latin typeface="Calibri"/>
                <a:cs typeface="Calibri"/>
              </a:rPr>
              <a:t> </a:t>
            </a:r>
            <a:r>
              <a:rPr sz="2400" dirty="0">
                <a:latin typeface="Calibri"/>
                <a:cs typeface="Calibri"/>
              </a:rPr>
              <a:t>the</a:t>
            </a:r>
            <a:r>
              <a:rPr sz="2400" spc="120" dirty="0">
                <a:latin typeface="Calibri"/>
                <a:cs typeface="Calibri"/>
              </a:rPr>
              <a:t> </a:t>
            </a:r>
            <a:r>
              <a:rPr sz="2400" spc="-15" dirty="0">
                <a:latin typeface="Calibri"/>
                <a:cs typeface="Calibri"/>
              </a:rPr>
              <a:t>lateral</a:t>
            </a:r>
            <a:r>
              <a:rPr sz="2400" spc="110" dirty="0">
                <a:latin typeface="Calibri"/>
                <a:cs typeface="Calibri"/>
              </a:rPr>
              <a:t> </a:t>
            </a:r>
            <a:r>
              <a:rPr sz="2400" spc="-5" dirty="0">
                <a:latin typeface="Calibri"/>
                <a:cs typeface="Calibri"/>
              </a:rPr>
              <a:t>threads</a:t>
            </a:r>
            <a:r>
              <a:rPr sz="2400" spc="114" dirty="0">
                <a:latin typeface="Calibri"/>
                <a:cs typeface="Calibri"/>
              </a:rPr>
              <a:t> </a:t>
            </a:r>
            <a:r>
              <a:rPr sz="2400" spc="-15" dirty="0">
                <a:latin typeface="Calibri"/>
                <a:cs typeface="Calibri"/>
              </a:rPr>
              <a:t>are</a:t>
            </a:r>
            <a:endParaRPr sz="2400">
              <a:latin typeface="Calibri"/>
              <a:cs typeface="Calibri"/>
            </a:endParaRPr>
          </a:p>
          <a:p>
            <a:pPr marL="12700" algn="just">
              <a:lnSpc>
                <a:spcPct val="100000"/>
              </a:lnSpc>
              <a:spcBef>
                <a:spcPts val="25"/>
              </a:spcBef>
            </a:pPr>
            <a:r>
              <a:rPr sz="2400" dirty="0">
                <a:latin typeface="Calibri"/>
                <a:cs typeface="Calibri"/>
              </a:rPr>
              <a:t>the </a:t>
            </a:r>
            <a:r>
              <a:rPr sz="2400" spc="-15" dirty="0">
                <a:latin typeface="Calibri"/>
                <a:cs typeface="Calibri"/>
              </a:rPr>
              <a:t>weft </a:t>
            </a:r>
            <a:r>
              <a:rPr sz="2400" spc="-5" dirty="0">
                <a:latin typeface="Calibri"/>
                <a:cs typeface="Calibri"/>
              </a:rPr>
              <a:t>or</a:t>
            </a:r>
            <a:r>
              <a:rPr sz="2400" spc="5" dirty="0">
                <a:latin typeface="Calibri"/>
                <a:cs typeface="Calibri"/>
              </a:rPr>
              <a:t> </a:t>
            </a:r>
            <a:r>
              <a:rPr sz="2400" spc="-5">
                <a:latin typeface="Calibri"/>
                <a:cs typeface="Calibri"/>
              </a:rPr>
              <a:t>filling</a:t>
            </a:r>
            <a:r>
              <a:rPr sz="2400" b="1" spc="-5" smtClean="0">
                <a:latin typeface="Calibri"/>
                <a:cs typeface="Calibri"/>
              </a:rPr>
              <a:t>.</a:t>
            </a:r>
            <a:endParaRPr lang="en-US" sz="2400" b="1" spc="-5" dirty="0" smtClean="0">
              <a:latin typeface="Calibri"/>
              <a:cs typeface="Calibri"/>
            </a:endParaRPr>
          </a:p>
          <a:p>
            <a:pPr marL="12700" algn="just">
              <a:lnSpc>
                <a:spcPct val="100000"/>
              </a:lnSpc>
              <a:spcBef>
                <a:spcPts val="25"/>
              </a:spcBef>
            </a:pPr>
            <a:r>
              <a:rPr lang="en-US" sz="2400" b="1" spc="-5" dirty="0" smtClean="0">
                <a:latin typeface="Calibri"/>
                <a:cs typeface="Calibri"/>
              </a:rPr>
              <a:t>Weaving of fabric is done on looms. Looms are of two types Hand looms and Power looms</a:t>
            </a:r>
          </a:p>
          <a:p>
            <a:pPr marL="12700" algn="just">
              <a:lnSpc>
                <a:spcPct val="100000"/>
              </a:lnSpc>
              <a:spcBef>
                <a:spcPts val="25"/>
              </a:spcBef>
            </a:pPr>
            <a:endParaRPr sz="2400">
              <a:latin typeface="Calibri"/>
              <a:cs typeface="Calibri"/>
            </a:endParaRPr>
          </a:p>
        </p:txBody>
      </p:sp>
      <p:sp>
        <p:nvSpPr>
          <p:cNvPr id="3" name="object 3"/>
          <p:cNvSpPr/>
          <p:nvPr/>
        </p:nvSpPr>
        <p:spPr>
          <a:xfrm>
            <a:off x="457200" y="3048000"/>
            <a:ext cx="8153400" cy="35052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842759" y="6542530"/>
            <a:ext cx="2087879" cy="31546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540" y="241503"/>
            <a:ext cx="7813675" cy="757555"/>
          </a:xfrm>
          <a:prstGeom prst="rect">
            <a:avLst/>
          </a:prstGeom>
        </p:spPr>
        <p:txBody>
          <a:bodyPr vert="horz" wrap="square" lIns="0" tIns="12700" rIns="0" bIns="0" rtlCol="0">
            <a:spAutoFit/>
          </a:bodyPr>
          <a:lstStyle/>
          <a:p>
            <a:pPr marL="12700">
              <a:lnSpc>
                <a:spcPct val="100000"/>
              </a:lnSpc>
              <a:spcBef>
                <a:spcPts val="100"/>
              </a:spcBef>
            </a:pPr>
            <a:r>
              <a:rPr b="1" spc="-20" dirty="0">
                <a:latin typeface="Calibri"/>
                <a:cs typeface="Calibri"/>
              </a:rPr>
              <a:t>Weaving: </a:t>
            </a:r>
            <a:r>
              <a:rPr spc="-5" dirty="0"/>
              <a:t>The </a:t>
            </a:r>
            <a:r>
              <a:rPr spc="-10" dirty="0"/>
              <a:t>process </a:t>
            </a:r>
            <a:r>
              <a:rPr spc="-5" dirty="0"/>
              <a:t>of arranging </a:t>
            </a:r>
            <a:r>
              <a:rPr spc="-10" dirty="0"/>
              <a:t>two </a:t>
            </a:r>
            <a:r>
              <a:rPr spc="-5" dirty="0"/>
              <a:t>sets </a:t>
            </a:r>
            <a:r>
              <a:rPr spc="-10" dirty="0"/>
              <a:t>of yarn together</a:t>
            </a:r>
            <a:r>
              <a:rPr spc="-25" dirty="0"/>
              <a:t> </a:t>
            </a:r>
            <a:r>
              <a:rPr spc="-15" dirty="0"/>
              <a:t>to</a:t>
            </a:r>
          </a:p>
          <a:p>
            <a:pPr marL="12700">
              <a:lnSpc>
                <a:spcPct val="100000"/>
              </a:lnSpc>
              <a:spcBef>
                <a:spcPts val="5"/>
              </a:spcBef>
            </a:pPr>
            <a:r>
              <a:rPr spc="-20" dirty="0"/>
              <a:t>make </a:t>
            </a:r>
            <a:r>
              <a:rPr dirty="0"/>
              <a:t>a </a:t>
            </a:r>
            <a:r>
              <a:rPr spc="-10" dirty="0"/>
              <a:t>fabric </a:t>
            </a:r>
            <a:r>
              <a:rPr dirty="0"/>
              <a:t>is </a:t>
            </a:r>
            <a:r>
              <a:rPr spc="-5" dirty="0"/>
              <a:t>called</a:t>
            </a:r>
            <a:r>
              <a:rPr spc="-30" dirty="0"/>
              <a:t> </a:t>
            </a:r>
            <a:r>
              <a:rPr spc="-10" dirty="0"/>
              <a:t>weaving.</a:t>
            </a:r>
          </a:p>
        </p:txBody>
      </p:sp>
      <p:sp>
        <p:nvSpPr>
          <p:cNvPr id="3" name="object 3"/>
          <p:cNvSpPr/>
          <p:nvPr/>
        </p:nvSpPr>
        <p:spPr>
          <a:xfrm>
            <a:off x="381000" y="1143000"/>
            <a:ext cx="8305800" cy="54102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89559" y="6618730"/>
            <a:ext cx="2087880" cy="23926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spc="-25" dirty="0" smtClean="0"/>
              <a:t>YARN TO FABRIC</a:t>
            </a:r>
            <a:br>
              <a:rPr lang="en-US" sz="3600" b="1" spc="-25" dirty="0" smtClean="0"/>
            </a:br>
            <a:r>
              <a:rPr lang="en-US" sz="3600" b="1" dirty="0" smtClean="0">
                <a:latin typeface="Arial Black" pitchFamily="34" charset="0"/>
              </a:rPr>
              <a:t>Knitting</a:t>
            </a:r>
            <a:endParaRPr lang="en-US" sz="3600" b="1" dirty="0">
              <a:latin typeface="Arial Black" pitchFamily="34" charset="0"/>
            </a:endParaRPr>
          </a:p>
        </p:txBody>
      </p:sp>
      <p:sp>
        <p:nvSpPr>
          <p:cNvPr id="3" name="Text Placeholder 2"/>
          <p:cNvSpPr>
            <a:spLocks noGrp="1"/>
          </p:cNvSpPr>
          <p:nvPr>
            <p:ph sz="half" idx="2"/>
          </p:nvPr>
        </p:nvSpPr>
        <p:spPr>
          <a:xfrm>
            <a:off x="457200" y="1219200"/>
            <a:ext cx="3977640" cy="4185761"/>
          </a:xfrm>
        </p:spPr>
        <p:txBody>
          <a:bodyPr/>
          <a:lstStyle/>
          <a:p>
            <a:r>
              <a:rPr lang="en-US" sz="2400" b="1" dirty="0" smtClean="0"/>
              <a:t>In knitting a single set of yarn is used to make a fabric.  You must have seen a sweater or socks. If a single yarn gets pulled out continuously, the fabric gets </a:t>
            </a:r>
            <a:r>
              <a:rPr lang="en-US" sz="2400" b="1" dirty="0" err="1" smtClean="0"/>
              <a:t>unravelled</a:t>
            </a:r>
            <a:r>
              <a:rPr lang="en-US" sz="2400" b="1" dirty="0" smtClean="0"/>
              <a:t>. Socks and many other clothing items are made of knitted fabrics. Knitting is done by hand and by machines called as Knitting machine</a:t>
            </a:r>
            <a:r>
              <a:rPr lang="en-US" sz="3200" b="1" dirty="0" smtClean="0"/>
              <a:t>.</a:t>
            </a:r>
            <a:endParaRPr lang="en-US" sz="3200" b="1" dirty="0"/>
          </a:p>
        </p:txBody>
      </p:sp>
      <p:pic>
        <p:nvPicPr>
          <p:cNvPr id="1027" name="Picture 3" descr="C:\Users\N K Sinha\Desktop\ONLINE CLASSES MATERIAL\unravel.jpg"/>
          <p:cNvPicPr>
            <a:picLocks noGrp="1" noChangeAspect="1" noChangeArrowheads="1"/>
          </p:cNvPicPr>
          <p:nvPr>
            <p:ph sz="half" idx="3"/>
          </p:nvPr>
        </p:nvPicPr>
        <p:blipFill>
          <a:blip r:embed="rId2"/>
          <a:srcRect/>
          <a:stretch>
            <a:fillRect/>
          </a:stretch>
        </p:blipFill>
        <p:spPr bwMode="auto">
          <a:xfrm>
            <a:off x="4708525" y="1295400"/>
            <a:ext cx="4206875" cy="464819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352"/>
            <a:ext cx="9065259" cy="738664"/>
          </a:xfrm>
        </p:spPr>
        <p:txBody>
          <a:bodyPr/>
          <a:lstStyle/>
          <a:p>
            <a:pPr algn="ctr"/>
            <a:r>
              <a:rPr lang="en-US" sz="4800" b="1" dirty="0" smtClean="0"/>
              <a:t>KNITTING</a:t>
            </a:r>
            <a:endParaRPr lang="en-US" sz="4800" b="1" dirty="0"/>
          </a:p>
        </p:txBody>
      </p:sp>
      <p:pic>
        <p:nvPicPr>
          <p:cNvPr id="2050" name="Picture 2" descr="C:\Users\N K Sinha\Desktop\ONLINE CLASSES MATERIAL\download.jpg"/>
          <p:cNvPicPr>
            <a:picLocks noGrp="1" noChangeAspect="1" noChangeArrowheads="1"/>
          </p:cNvPicPr>
          <p:nvPr>
            <p:ph sz="half" idx="2"/>
          </p:nvPr>
        </p:nvPicPr>
        <p:blipFill>
          <a:blip r:embed="rId2"/>
          <a:srcRect/>
          <a:stretch>
            <a:fillRect/>
          </a:stretch>
        </p:blipFill>
        <p:spPr bwMode="auto">
          <a:xfrm>
            <a:off x="381000" y="1600200"/>
            <a:ext cx="4038599" cy="4724400"/>
          </a:xfrm>
          <a:prstGeom prst="rect">
            <a:avLst/>
          </a:prstGeom>
          <a:noFill/>
        </p:spPr>
      </p:pic>
      <p:pic>
        <p:nvPicPr>
          <p:cNvPr id="6" name="Picture 2" descr="C:\Users\N K Sinha\Desktop\ONLINE CLASSES MATERIAL\_107514659_knitting.jpg"/>
          <p:cNvPicPr>
            <a:picLocks noGrp="1" noChangeAspect="1" noChangeArrowheads="1"/>
          </p:cNvPicPr>
          <p:nvPr>
            <p:ph sz="half" idx="3"/>
          </p:nvPr>
        </p:nvPicPr>
        <p:blipFill>
          <a:blip r:embed="rId3"/>
          <a:srcRect/>
          <a:stretch>
            <a:fillRect/>
          </a:stretch>
        </p:blipFill>
        <p:spPr bwMode="auto">
          <a:xfrm>
            <a:off x="4708525" y="1600200"/>
            <a:ext cx="3978275" cy="46482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3400" y="1752600"/>
            <a:ext cx="8229600" cy="48006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83540" y="317703"/>
            <a:ext cx="7879080" cy="1182375"/>
          </a:xfrm>
          <a:prstGeom prst="rect">
            <a:avLst/>
          </a:prstGeom>
        </p:spPr>
        <p:txBody>
          <a:bodyPr vert="horz" wrap="square" lIns="0" tIns="12700" rIns="0" bIns="0" rtlCol="0">
            <a:spAutoFit/>
          </a:bodyPr>
          <a:lstStyle/>
          <a:p>
            <a:pPr marL="12700">
              <a:lnSpc>
                <a:spcPct val="100000"/>
              </a:lnSpc>
              <a:spcBef>
                <a:spcPts val="100"/>
              </a:spcBef>
            </a:pPr>
            <a:r>
              <a:rPr b="1" spc="-10" smtClean="0">
                <a:latin typeface="Calibri"/>
                <a:cs typeface="Calibri"/>
              </a:rPr>
              <a:t>D</a:t>
            </a:r>
            <a:r>
              <a:rPr lang="en-US" b="1" spc="-10" dirty="0" smtClean="0">
                <a:latin typeface="Calibri"/>
                <a:cs typeface="Calibri"/>
              </a:rPr>
              <a:t>YEING</a:t>
            </a:r>
            <a:r>
              <a:rPr b="1" spc="-10" smtClean="0">
                <a:latin typeface="Calibri"/>
                <a:cs typeface="Calibri"/>
              </a:rPr>
              <a:t>: </a:t>
            </a:r>
            <a:r>
              <a:rPr lang="en-US" b="1" spc="-10" dirty="0" smtClean="0">
                <a:latin typeface="Calibri"/>
                <a:cs typeface="Calibri"/>
              </a:rPr>
              <a:t/>
            </a:r>
            <a:br>
              <a:rPr lang="en-US" b="1" spc="-10" dirty="0" smtClean="0">
                <a:latin typeface="Calibri"/>
                <a:cs typeface="Calibri"/>
              </a:rPr>
            </a:br>
            <a:r>
              <a:rPr spc="-5" smtClean="0"/>
              <a:t>After </a:t>
            </a:r>
            <a:r>
              <a:rPr lang="en-US" spc="-5" dirty="0" smtClean="0"/>
              <a:t>this the fabric is dyed </a:t>
            </a:r>
            <a:r>
              <a:rPr smtClean="0"/>
              <a:t>in</a:t>
            </a:r>
            <a:r>
              <a:rPr lang="en-US" dirty="0" smtClean="0"/>
              <a:t> </a:t>
            </a:r>
            <a:r>
              <a:rPr spc="-10" smtClean="0"/>
              <a:t>desired</a:t>
            </a:r>
            <a:r>
              <a:rPr spc="-5" smtClean="0"/>
              <a:t> </a:t>
            </a:r>
            <a:r>
              <a:rPr spc="-15"/>
              <a:t>colors</a:t>
            </a:r>
            <a:r>
              <a:rPr sz="1800" spc="-15" smtClean="0"/>
              <a:t>.</a:t>
            </a:r>
            <a:r>
              <a:rPr lang="en-US" sz="1800" spc="-15" dirty="0" smtClean="0"/>
              <a:t> </a:t>
            </a:r>
            <a:br>
              <a:rPr lang="en-US" sz="1800" spc="-15" dirty="0" smtClean="0"/>
            </a:br>
            <a:r>
              <a:rPr lang="en-US" sz="2800" spc="-15" dirty="0" smtClean="0"/>
              <a:t>This process is called Dyeing</a:t>
            </a:r>
            <a:endParaRPr sz="1800"/>
          </a:p>
        </p:txBody>
      </p:sp>
      <p:sp>
        <p:nvSpPr>
          <p:cNvPr id="4" name="object 4"/>
          <p:cNvSpPr/>
          <p:nvPr/>
        </p:nvSpPr>
        <p:spPr>
          <a:xfrm>
            <a:off x="6690359" y="6618730"/>
            <a:ext cx="2087879" cy="23926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340" y="255777"/>
            <a:ext cx="8530590" cy="2198038"/>
          </a:xfrm>
          <a:prstGeom prst="rect">
            <a:avLst/>
          </a:prstGeom>
        </p:spPr>
        <p:txBody>
          <a:bodyPr vert="horz" wrap="square" lIns="0" tIns="12700" rIns="0" bIns="0" rtlCol="0">
            <a:spAutoFit/>
          </a:bodyPr>
          <a:lstStyle/>
          <a:p>
            <a:pPr marL="12700" algn="ctr">
              <a:lnSpc>
                <a:spcPct val="100000"/>
              </a:lnSpc>
              <a:spcBef>
                <a:spcPts val="100"/>
              </a:spcBef>
            </a:pPr>
            <a:r>
              <a:rPr sz="3200" b="1" spc="-5" dirty="0">
                <a:latin typeface="Calibri"/>
                <a:cs typeface="Calibri"/>
              </a:rPr>
              <a:t>JUTE</a:t>
            </a:r>
            <a:endParaRPr sz="3200" b="1">
              <a:latin typeface="Calibri"/>
              <a:cs typeface="Calibri"/>
            </a:endParaRPr>
          </a:p>
          <a:p>
            <a:pPr marL="12700" marR="5080" algn="just">
              <a:lnSpc>
                <a:spcPct val="100000"/>
              </a:lnSpc>
            </a:pPr>
            <a:r>
              <a:rPr sz="2200" b="1" spc="-5" dirty="0">
                <a:latin typeface="Calibri"/>
                <a:cs typeface="Calibri"/>
              </a:rPr>
              <a:t>Jute is </a:t>
            </a:r>
            <a:r>
              <a:rPr sz="2200" b="1" dirty="0">
                <a:latin typeface="Calibri"/>
                <a:cs typeface="Calibri"/>
              </a:rPr>
              <a:t>a long, </a:t>
            </a:r>
            <a:r>
              <a:rPr sz="2200" b="1" spc="-5" dirty="0">
                <a:latin typeface="Calibri"/>
                <a:cs typeface="Calibri"/>
              </a:rPr>
              <a:t>soft, </a:t>
            </a:r>
            <a:r>
              <a:rPr sz="2200" b="1" spc="-15" dirty="0">
                <a:latin typeface="Calibri"/>
                <a:cs typeface="Calibri"/>
              </a:rPr>
              <a:t>shiny </a:t>
            </a:r>
            <a:r>
              <a:rPr sz="2200" b="1" spc="-10" dirty="0">
                <a:latin typeface="Calibri"/>
                <a:cs typeface="Calibri"/>
              </a:rPr>
              <a:t>vegetable </a:t>
            </a:r>
            <a:r>
              <a:rPr sz="2200" b="1" spc="-5" dirty="0">
                <a:latin typeface="Calibri"/>
                <a:cs typeface="Calibri"/>
              </a:rPr>
              <a:t>fiber that can </a:t>
            </a:r>
            <a:r>
              <a:rPr sz="2200" b="1" dirty="0">
                <a:latin typeface="Calibri"/>
                <a:cs typeface="Calibri"/>
              </a:rPr>
              <a:t>be </a:t>
            </a:r>
            <a:r>
              <a:rPr sz="2200" b="1" spc="-5" dirty="0">
                <a:latin typeface="Calibri"/>
                <a:cs typeface="Calibri"/>
              </a:rPr>
              <a:t>spun </a:t>
            </a:r>
            <a:r>
              <a:rPr sz="2200" b="1" spc="-15" dirty="0">
                <a:latin typeface="Calibri"/>
                <a:cs typeface="Calibri"/>
              </a:rPr>
              <a:t>into </a:t>
            </a:r>
            <a:r>
              <a:rPr sz="2200" b="1" spc="-10" dirty="0">
                <a:latin typeface="Calibri"/>
                <a:cs typeface="Calibri"/>
              </a:rPr>
              <a:t>coarse, </a:t>
            </a:r>
            <a:r>
              <a:rPr sz="2200" b="1" spc="-15" dirty="0">
                <a:latin typeface="Calibri"/>
                <a:cs typeface="Calibri"/>
              </a:rPr>
              <a:t>strong  </a:t>
            </a:r>
            <a:r>
              <a:rPr sz="2200" b="1" spc="-5" dirty="0">
                <a:latin typeface="Calibri"/>
                <a:cs typeface="Calibri"/>
              </a:rPr>
              <a:t>threads. It is produced primarily </a:t>
            </a:r>
            <a:r>
              <a:rPr sz="2200" b="1" spc="-15" dirty="0">
                <a:latin typeface="Calibri"/>
                <a:cs typeface="Calibri"/>
              </a:rPr>
              <a:t>from </a:t>
            </a:r>
            <a:r>
              <a:rPr sz="2200" b="1" spc="-5" dirty="0">
                <a:latin typeface="Calibri"/>
                <a:cs typeface="Calibri"/>
              </a:rPr>
              <a:t>plants in </a:t>
            </a:r>
            <a:r>
              <a:rPr sz="2200" b="1" dirty="0">
                <a:latin typeface="Calibri"/>
                <a:cs typeface="Calibri"/>
              </a:rPr>
              <a:t>the </a:t>
            </a:r>
            <a:r>
              <a:rPr sz="2200" b="1" spc="-5" dirty="0">
                <a:latin typeface="Calibri"/>
                <a:cs typeface="Calibri"/>
              </a:rPr>
              <a:t>genus </a:t>
            </a:r>
            <a:r>
              <a:rPr sz="2200" b="1" spc="-10" dirty="0">
                <a:latin typeface="Calibri"/>
                <a:cs typeface="Calibri"/>
              </a:rPr>
              <a:t>Corchorus, which was  </a:t>
            </a:r>
            <a:r>
              <a:rPr sz="2200" b="1" dirty="0">
                <a:latin typeface="Calibri"/>
                <a:cs typeface="Calibri"/>
              </a:rPr>
              <a:t>once classified </a:t>
            </a:r>
            <a:r>
              <a:rPr sz="2200" b="1" spc="-5" dirty="0">
                <a:latin typeface="Calibri"/>
                <a:cs typeface="Calibri"/>
              </a:rPr>
              <a:t>with </a:t>
            </a:r>
            <a:r>
              <a:rPr sz="2200" b="1" dirty="0">
                <a:latin typeface="Calibri"/>
                <a:cs typeface="Calibri"/>
              </a:rPr>
              <a:t>the </a:t>
            </a:r>
            <a:r>
              <a:rPr sz="2200" b="1" spc="-10" dirty="0">
                <a:latin typeface="Calibri"/>
                <a:cs typeface="Calibri"/>
              </a:rPr>
              <a:t>family </a:t>
            </a:r>
            <a:r>
              <a:rPr sz="2200" b="1" spc="-5" dirty="0">
                <a:latin typeface="Calibri"/>
                <a:cs typeface="Calibri"/>
              </a:rPr>
              <a:t>Tiliaceae, </a:t>
            </a:r>
            <a:r>
              <a:rPr sz="2200" b="1" dirty="0">
                <a:latin typeface="Calibri"/>
                <a:cs typeface="Calibri"/>
              </a:rPr>
              <a:t>and </a:t>
            </a:r>
            <a:r>
              <a:rPr sz="2200" b="1" spc="-10" dirty="0">
                <a:latin typeface="Calibri"/>
                <a:cs typeface="Calibri"/>
              </a:rPr>
              <a:t>more </a:t>
            </a:r>
            <a:r>
              <a:rPr sz="2200" b="1" spc="-5" dirty="0">
                <a:latin typeface="Calibri"/>
                <a:cs typeface="Calibri"/>
              </a:rPr>
              <a:t>recently with Malvaceae. Jute  </a:t>
            </a:r>
            <a:r>
              <a:rPr sz="2200" b="1" spc="-10" dirty="0">
                <a:latin typeface="Calibri"/>
                <a:cs typeface="Calibri"/>
              </a:rPr>
              <a:t>was </a:t>
            </a:r>
            <a:r>
              <a:rPr sz="2200" b="1" spc="-5" dirty="0">
                <a:latin typeface="Calibri"/>
                <a:cs typeface="Calibri"/>
              </a:rPr>
              <a:t>used </a:t>
            </a:r>
            <a:r>
              <a:rPr sz="2200" b="1" spc="-15" dirty="0">
                <a:latin typeface="Calibri"/>
                <a:cs typeface="Calibri"/>
              </a:rPr>
              <a:t>for </a:t>
            </a:r>
            <a:r>
              <a:rPr sz="2200" b="1" spc="-5" dirty="0">
                <a:latin typeface="Calibri"/>
                <a:cs typeface="Calibri"/>
              </a:rPr>
              <a:t>making </a:t>
            </a:r>
            <a:r>
              <a:rPr sz="2200" b="1" spc="-10" dirty="0">
                <a:latin typeface="Calibri"/>
                <a:cs typeface="Calibri"/>
              </a:rPr>
              <a:t>textiles </a:t>
            </a:r>
            <a:r>
              <a:rPr sz="2200" b="1" spc="-5" dirty="0">
                <a:latin typeface="Calibri"/>
                <a:cs typeface="Calibri"/>
              </a:rPr>
              <a:t>in </a:t>
            </a:r>
            <a:r>
              <a:rPr sz="2200" b="1" dirty="0">
                <a:latin typeface="Calibri"/>
                <a:cs typeface="Calibri"/>
              </a:rPr>
              <a:t>the </a:t>
            </a:r>
            <a:r>
              <a:rPr sz="2200" b="1" spc="-5" dirty="0">
                <a:latin typeface="Calibri"/>
                <a:cs typeface="Calibri"/>
              </a:rPr>
              <a:t>Indus </a:t>
            </a:r>
            <a:r>
              <a:rPr sz="2200" b="1" spc="-10" dirty="0">
                <a:latin typeface="Calibri"/>
                <a:cs typeface="Calibri"/>
              </a:rPr>
              <a:t>valley </a:t>
            </a:r>
            <a:r>
              <a:rPr sz="2200" b="1" spc="-5" dirty="0">
                <a:latin typeface="Calibri"/>
                <a:cs typeface="Calibri"/>
              </a:rPr>
              <a:t>civilization since </a:t>
            </a:r>
            <a:r>
              <a:rPr sz="2200" b="1" dirty="0">
                <a:latin typeface="Calibri"/>
                <a:cs typeface="Calibri"/>
              </a:rPr>
              <a:t>the </a:t>
            </a:r>
            <a:r>
              <a:rPr sz="2200" b="1" spc="-20" dirty="0">
                <a:latin typeface="Calibri"/>
                <a:cs typeface="Calibri"/>
              </a:rPr>
              <a:t>3rd  </a:t>
            </a:r>
            <a:r>
              <a:rPr sz="2200" b="1" spc="-5" dirty="0">
                <a:latin typeface="Calibri"/>
                <a:cs typeface="Calibri"/>
              </a:rPr>
              <a:t>millennium</a:t>
            </a:r>
            <a:r>
              <a:rPr sz="2200" b="1" spc="5" dirty="0">
                <a:latin typeface="Calibri"/>
                <a:cs typeface="Calibri"/>
              </a:rPr>
              <a:t> </a:t>
            </a:r>
            <a:r>
              <a:rPr sz="2200" b="1" dirty="0">
                <a:latin typeface="Calibri"/>
                <a:cs typeface="Calibri"/>
              </a:rPr>
              <a:t>BC</a:t>
            </a:r>
            <a:r>
              <a:rPr sz="2200" dirty="0">
                <a:latin typeface="Calibri"/>
                <a:cs typeface="Calibri"/>
              </a:rPr>
              <a:t>.</a:t>
            </a:r>
            <a:endParaRPr sz="2200">
              <a:latin typeface="Calibri"/>
              <a:cs typeface="Calibri"/>
            </a:endParaRPr>
          </a:p>
        </p:txBody>
      </p:sp>
      <p:sp>
        <p:nvSpPr>
          <p:cNvPr id="3" name="object 3"/>
          <p:cNvSpPr/>
          <p:nvPr/>
        </p:nvSpPr>
        <p:spPr>
          <a:xfrm>
            <a:off x="228600" y="2667000"/>
            <a:ext cx="4645152" cy="4191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953000" y="2667000"/>
            <a:ext cx="3889248" cy="390601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13359" y="6542530"/>
            <a:ext cx="2087880" cy="315468"/>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340" y="253949"/>
            <a:ext cx="8606155" cy="2967479"/>
          </a:xfrm>
          <a:prstGeom prst="rect">
            <a:avLst/>
          </a:prstGeom>
        </p:spPr>
        <p:txBody>
          <a:bodyPr vert="horz" wrap="square" lIns="0" tIns="12700" rIns="0" bIns="0" rtlCol="0">
            <a:spAutoFit/>
          </a:bodyPr>
          <a:lstStyle/>
          <a:p>
            <a:pPr marL="12700" algn="just">
              <a:lnSpc>
                <a:spcPct val="100000"/>
              </a:lnSpc>
              <a:spcBef>
                <a:spcPts val="100"/>
              </a:spcBef>
            </a:pPr>
            <a:r>
              <a:rPr sz="2400" b="1" spc="-10" dirty="0">
                <a:latin typeface="Calibri"/>
                <a:cs typeface="Calibri"/>
              </a:rPr>
              <a:t>Process </a:t>
            </a:r>
            <a:r>
              <a:rPr sz="2400" b="1" dirty="0">
                <a:latin typeface="Calibri"/>
                <a:cs typeface="Calibri"/>
              </a:rPr>
              <a:t>of </a:t>
            </a:r>
            <a:r>
              <a:rPr sz="2400" b="1" spc="-5" dirty="0">
                <a:latin typeface="Calibri"/>
                <a:cs typeface="Calibri"/>
              </a:rPr>
              <a:t>making</a:t>
            </a:r>
            <a:r>
              <a:rPr sz="2400" b="1" spc="-40" dirty="0">
                <a:latin typeface="Calibri"/>
                <a:cs typeface="Calibri"/>
              </a:rPr>
              <a:t> </a:t>
            </a:r>
            <a:r>
              <a:rPr sz="2400" b="1" spc="-10" dirty="0">
                <a:latin typeface="Calibri"/>
                <a:cs typeface="Calibri"/>
              </a:rPr>
              <a:t>jute:</a:t>
            </a:r>
            <a:endParaRPr sz="2400">
              <a:latin typeface="Calibri"/>
              <a:cs typeface="Calibri"/>
            </a:endParaRPr>
          </a:p>
          <a:p>
            <a:r>
              <a:rPr lang="en-US" sz="2400" spc="-35" dirty="0" smtClean="0">
                <a:latin typeface="Calibri"/>
                <a:cs typeface="Calibri"/>
              </a:rPr>
              <a:t>Jute is obtained from  the stem of jute plant</a:t>
            </a:r>
            <a:r>
              <a:rPr sz="2400" spc="-35" smtClean="0">
                <a:latin typeface="Calibri"/>
                <a:cs typeface="Calibri"/>
              </a:rPr>
              <a:t>.</a:t>
            </a:r>
            <a:r>
              <a:rPr lang="en-US" sz="2400" spc="-35" dirty="0" smtClean="0">
                <a:latin typeface="Calibri"/>
                <a:cs typeface="Calibri"/>
              </a:rPr>
              <a:t> </a:t>
            </a:r>
            <a:r>
              <a:rPr lang="en-US" sz="2400" dirty="0" smtClean="0"/>
              <a:t>It is </a:t>
            </a:r>
            <a:r>
              <a:rPr lang="en-US" sz="2400" dirty="0" smtClean="0"/>
              <a:t>cultivated during </a:t>
            </a:r>
            <a:r>
              <a:rPr lang="en-US" sz="2400" dirty="0" smtClean="0"/>
              <a:t>the rainy season. In </a:t>
            </a:r>
            <a:r>
              <a:rPr lang="en-US" sz="2400" dirty="0" smtClean="0"/>
              <a:t>India. </a:t>
            </a:r>
            <a:r>
              <a:rPr lang="en-US" sz="2400" dirty="0" smtClean="0"/>
              <a:t>jute </a:t>
            </a:r>
            <a:r>
              <a:rPr lang="en-US" sz="2400" dirty="0" smtClean="0"/>
              <a:t>is mainly </a:t>
            </a:r>
            <a:r>
              <a:rPr lang="en-US" sz="2400" dirty="0" smtClean="0"/>
              <a:t>grown </a:t>
            </a:r>
            <a:r>
              <a:rPr lang="en-US" sz="2400" dirty="0" smtClean="0"/>
              <a:t>in West </a:t>
            </a:r>
            <a:r>
              <a:rPr lang="en-US" sz="2400" dirty="0" smtClean="0"/>
              <a:t>Bengal, </a:t>
            </a:r>
            <a:r>
              <a:rPr lang="en-US" sz="2400" dirty="0" smtClean="0"/>
              <a:t>Bihar and </a:t>
            </a:r>
            <a:r>
              <a:rPr lang="en-US" sz="2400" dirty="0" smtClean="0"/>
              <a:t>Assam. </a:t>
            </a:r>
            <a:endParaRPr lang="en-US" sz="2400" dirty="0" smtClean="0"/>
          </a:p>
          <a:p>
            <a:r>
              <a:rPr lang="en-US" sz="2400" dirty="0" smtClean="0"/>
              <a:t>The jute </a:t>
            </a:r>
            <a:r>
              <a:rPr lang="en-US" sz="2400" dirty="0" smtClean="0"/>
              <a:t>plant </a:t>
            </a:r>
            <a:r>
              <a:rPr lang="en-US" sz="2400" dirty="0" smtClean="0"/>
              <a:t>is normally harvested when </a:t>
            </a:r>
            <a:r>
              <a:rPr lang="en-US" sz="2400" dirty="0" smtClean="0"/>
              <a:t>it is </a:t>
            </a:r>
            <a:r>
              <a:rPr lang="en-US" sz="2400" dirty="0" smtClean="0"/>
              <a:t>at flowering stage. The </a:t>
            </a:r>
            <a:r>
              <a:rPr lang="en-US" sz="2400" dirty="0" smtClean="0"/>
              <a:t>stems of </a:t>
            </a:r>
            <a:r>
              <a:rPr lang="en-US" sz="2400" dirty="0" smtClean="0"/>
              <a:t>the harvested plants are tied in bundles and immersed in water </a:t>
            </a:r>
            <a:r>
              <a:rPr lang="en-US" sz="2400" dirty="0" smtClean="0"/>
              <a:t>for </a:t>
            </a:r>
            <a:r>
              <a:rPr lang="en-US" sz="2400" dirty="0" smtClean="0"/>
              <a:t>a few days</a:t>
            </a:r>
            <a:r>
              <a:rPr lang="en-US" sz="2400" dirty="0" smtClean="0"/>
              <a:t>. </a:t>
            </a:r>
            <a:r>
              <a:rPr lang="en-US" sz="2400" dirty="0" smtClean="0"/>
              <a:t>This is called Retting. The </a:t>
            </a:r>
            <a:r>
              <a:rPr lang="en-US" sz="2400" dirty="0" smtClean="0"/>
              <a:t>stems </a:t>
            </a:r>
            <a:r>
              <a:rPr lang="en-US" sz="2400" dirty="0" smtClean="0"/>
              <a:t>rot and </a:t>
            </a:r>
            <a:r>
              <a:rPr lang="en-US" sz="2400" dirty="0" err="1" smtClean="0"/>
              <a:t>fibres</a:t>
            </a:r>
            <a:r>
              <a:rPr lang="en-US" sz="2400" dirty="0" smtClean="0"/>
              <a:t> </a:t>
            </a:r>
            <a:r>
              <a:rPr lang="en-US" sz="2400" dirty="0" smtClean="0"/>
              <a:t>are separated by hand. </a:t>
            </a:r>
            <a:endParaRPr sz="2400">
              <a:latin typeface="Calibri"/>
              <a:cs typeface="Calibri"/>
            </a:endParaRPr>
          </a:p>
        </p:txBody>
      </p:sp>
      <p:sp>
        <p:nvSpPr>
          <p:cNvPr id="3" name="object 3"/>
          <p:cNvSpPr/>
          <p:nvPr/>
        </p:nvSpPr>
        <p:spPr>
          <a:xfrm>
            <a:off x="304800" y="3276600"/>
            <a:ext cx="3962400" cy="3429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495800" y="3124200"/>
            <a:ext cx="4191000" cy="35814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690359" y="6618730"/>
            <a:ext cx="2087879" cy="239268"/>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52955" y="1801367"/>
            <a:ext cx="5771388" cy="147523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594103" y="1822704"/>
            <a:ext cx="5689092" cy="1392936"/>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828800" y="2057400"/>
            <a:ext cx="5219700" cy="923544"/>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828800" y="2057400"/>
            <a:ext cx="5219700" cy="923925"/>
          </a:xfrm>
          <a:custGeom>
            <a:avLst/>
            <a:gdLst/>
            <a:ahLst/>
            <a:cxnLst/>
            <a:rect l="l" t="t" r="r" b="b"/>
            <a:pathLst>
              <a:path w="5219700" h="923925">
                <a:moveTo>
                  <a:pt x="0" y="923544"/>
                </a:moveTo>
                <a:lnTo>
                  <a:pt x="5219700" y="923544"/>
                </a:lnTo>
                <a:lnTo>
                  <a:pt x="5219700" y="0"/>
                </a:lnTo>
                <a:lnTo>
                  <a:pt x="0" y="0"/>
                </a:lnTo>
                <a:lnTo>
                  <a:pt x="0" y="923544"/>
                </a:lnTo>
                <a:close/>
              </a:path>
            </a:pathLst>
          </a:custGeom>
          <a:ln w="9144">
            <a:solidFill>
              <a:srgbClr val="46AAC5"/>
            </a:solidFill>
          </a:ln>
        </p:spPr>
        <p:txBody>
          <a:bodyPr wrap="square" lIns="0" tIns="0" rIns="0" bIns="0" rtlCol="0"/>
          <a:lstStyle/>
          <a:p>
            <a:endParaRPr/>
          </a:p>
        </p:txBody>
      </p:sp>
      <p:sp>
        <p:nvSpPr>
          <p:cNvPr id="6" name="object 6"/>
          <p:cNvSpPr/>
          <p:nvPr/>
        </p:nvSpPr>
        <p:spPr>
          <a:xfrm>
            <a:off x="2773679" y="2287523"/>
            <a:ext cx="3268979" cy="51358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723640" y="2394076"/>
            <a:ext cx="123189" cy="184785"/>
          </a:xfrm>
          <a:custGeom>
            <a:avLst/>
            <a:gdLst/>
            <a:ahLst/>
            <a:cxnLst/>
            <a:rect l="l" t="t" r="r" b="b"/>
            <a:pathLst>
              <a:path w="123189" h="184785">
                <a:moveTo>
                  <a:pt x="61340" y="0"/>
                </a:moveTo>
                <a:lnTo>
                  <a:pt x="0" y="184276"/>
                </a:lnTo>
                <a:lnTo>
                  <a:pt x="122936" y="184276"/>
                </a:lnTo>
                <a:lnTo>
                  <a:pt x="61595" y="0"/>
                </a:lnTo>
                <a:lnTo>
                  <a:pt x="61340" y="0"/>
                </a:lnTo>
                <a:close/>
              </a:path>
            </a:pathLst>
          </a:custGeom>
          <a:ln w="18288">
            <a:solidFill>
              <a:srgbClr val="D63936"/>
            </a:solidFill>
          </a:ln>
        </p:spPr>
        <p:txBody>
          <a:bodyPr wrap="square" lIns="0" tIns="0" rIns="0" bIns="0" rtlCol="0"/>
          <a:lstStyle/>
          <a:p>
            <a:endParaRPr/>
          </a:p>
        </p:txBody>
      </p:sp>
      <p:sp>
        <p:nvSpPr>
          <p:cNvPr id="8" name="object 8"/>
          <p:cNvSpPr/>
          <p:nvPr/>
        </p:nvSpPr>
        <p:spPr>
          <a:xfrm>
            <a:off x="5273928" y="2376042"/>
            <a:ext cx="225425" cy="304165"/>
          </a:xfrm>
          <a:custGeom>
            <a:avLst/>
            <a:gdLst/>
            <a:ahLst/>
            <a:cxnLst/>
            <a:rect l="l" t="t" r="r" b="b"/>
            <a:pathLst>
              <a:path w="225425" h="304164">
                <a:moveTo>
                  <a:pt x="113919" y="0"/>
                </a:moveTo>
                <a:lnTo>
                  <a:pt x="71217" y="6858"/>
                </a:lnTo>
                <a:lnTo>
                  <a:pt x="31722" y="35141"/>
                </a:lnTo>
                <a:lnTo>
                  <a:pt x="8848" y="79388"/>
                </a:lnTo>
                <a:lnTo>
                  <a:pt x="1412" y="120665"/>
                </a:lnTo>
                <a:lnTo>
                  <a:pt x="0" y="150368"/>
                </a:lnTo>
                <a:lnTo>
                  <a:pt x="353" y="167651"/>
                </a:lnTo>
                <a:lnTo>
                  <a:pt x="5461" y="214122"/>
                </a:lnTo>
                <a:lnTo>
                  <a:pt x="17587" y="251983"/>
                </a:lnTo>
                <a:lnTo>
                  <a:pt x="47515" y="287279"/>
                </a:lnTo>
                <a:lnTo>
                  <a:pt x="96055" y="303010"/>
                </a:lnTo>
                <a:lnTo>
                  <a:pt x="111633" y="303657"/>
                </a:lnTo>
                <a:lnTo>
                  <a:pt x="127160" y="302916"/>
                </a:lnTo>
                <a:lnTo>
                  <a:pt x="165862" y="291719"/>
                </a:lnTo>
                <a:lnTo>
                  <a:pt x="201041" y="258826"/>
                </a:lnTo>
                <a:lnTo>
                  <a:pt x="216596" y="223821"/>
                </a:lnTo>
                <a:lnTo>
                  <a:pt x="224012" y="181943"/>
                </a:lnTo>
                <a:lnTo>
                  <a:pt x="225425" y="151637"/>
                </a:lnTo>
                <a:lnTo>
                  <a:pt x="225091" y="134969"/>
                </a:lnTo>
                <a:lnTo>
                  <a:pt x="220091" y="89535"/>
                </a:lnTo>
                <a:lnTo>
                  <a:pt x="207803" y="52155"/>
                </a:lnTo>
                <a:lnTo>
                  <a:pt x="177657" y="16920"/>
                </a:lnTo>
                <a:lnTo>
                  <a:pt x="129329" y="688"/>
                </a:lnTo>
                <a:lnTo>
                  <a:pt x="113919" y="0"/>
                </a:lnTo>
                <a:close/>
              </a:path>
            </a:pathLst>
          </a:custGeom>
          <a:ln w="18288">
            <a:solidFill>
              <a:srgbClr val="D63936"/>
            </a:solidFill>
          </a:ln>
        </p:spPr>
        <p:txBody>
          <a:bodyPr wrap="square" lIns="0" tIns="0" rIns="0" bIns="0" rtlCol="0"/>
          <a:lstStyle/>
          <a:p>
            <a:endParaRPr/>
          </a:p>
        </p:txBody>
      </p:sp>
      <p:sp>
        <p:nvSpPr>
          <p:cNvPr id="9" name="object 9"/>
          <p:cNvSpPr/>
          <p:nvPr/>
        </p:nvSpPr>
        <p:spPr>
          <a:xfrm>
            <a:off x="2813304" y="2311400"/>
            <a:ext cx="332105" cy="435609"/>
          </a:xfrm>
          <a:custGeom>
            <a:avLst/>
            <a:gdLst/>
            <a:ahLst/>
            <a:cxnLst/>
            <a:rect l="l" t="t" r="r" b="b"/>
            <a:pathLst>
              <a:path w="332105" h="435610">
                <a:moveTo>
                  <a:pt x="13081" y="0"/>
                </a:moveTo>
                <a:lnTo>
                  <a:pt x="318515" y="0"/>
                </a:lnTo>
                <a:lnTo>
                  <a:pt x="320547" y="0"/>
                </a:lnTo>
                <a:lnTo>
                  <a:pt x="322325" y="635"/>
                </a:lnTo>
                <a:lnTo>
                  <a:pt x="323976" y="1904"/>
                </a:lnTo>
                <a:lnTo>
                  <a:pt x="325754" y="3048"/>
                </a:lnTo>
                <a:lnTo>
                  <a:pt x="327151" y="5079"/>
                </a:lnTo>
                <a:lnTo>
                  <a:pt x="328168" y="7874"/>
                </a:lnTo>
                <a:lnTo>
                  <a:pt x="329310" y="10667"/>
                </a:lnTo>
                <a:lnTo>
                  <a:pt x="330200" y="14350"/>
                </a:lnTo>
                <a:lnTo>
                  <a:pt x="330707" y="19050"/>
                </a:lnTo>
                <a:lnTo>
                  <a:pt x="331343" y="23749"/>
                </a:lnTo>
                <a:lnTo>
                  <a:pt x="331596" y="29463"/>
                </a:lnTo>
                <a:lnTo>
                  <a:pt x="331596" y="36195"/>
                </a:lnTo>
                <a:lnTo>
                  <a:pt x="331596" y="42672"/>
                </a:lnTo>
                <a:lnTo>
                  <a:pt x="331343" y="48133"/>
                </a:lnTo>
                <a:lnTo>
                  <a:pt x="330707" y="52704"/>
                </a:lnTo>
                <a:lnTo>
                  <a:pt x="330200" y="57276"/>
                </a:lnTo>
                <a:lnTo>
                  <a:pt x="329310" y="60960"/>
                </a:lnTo>
                <a:lnTo>
                  <a:pt x="328168" y="63753"/>
                </a:lnTo>
                <a:lnTo>
                  <a:pt x="327151" y="66548"/>
                </a:lnTo>
                <a:lnTo>
                  <a:pt x="325754" y="68707"/>
                </a:lnTo>
                <a:lnTo>
                  <a:pt x="323976" y="69976"/>
                </a:lnTo>
                <a:lnTo>
                  <a:pt x="322325" y="71374"/>
                </a:lnTo>
                <a:lnTo>
                  <a:pt x="320547" y="72009"/>
                </a:lnTo>
                <a:lnTo>
                  <a:pt x="318515" y="72009"/>
                </a:lnTo>
                <a:lnTo>
                  <a:pt x="210057" y="72009"/>
                </a:lnTo>
                <a:lnTo>
                  <a:pt x="210057" y="421259"/>
                </a:lnTo>
                <a:lnTo>
                  <a:pt x="210057" y="423545"/>
                </a:lnTo>
                <a:lnTo>
                  <a:pt x="209295" y="425450"/>
                </a:lnTo>
                <a:lnTo>
                  <a:pt x="187070" y="434339"/>
                </a:lnTo>
                <a:lnTo>
                  <a:pt x="181356" y="434975"/>
                </a:lnTo>
                <a:lnTo>
                  <a:pt x="174244" y="435355"/>
                </a:lnTo>
                <a:lnTo>
                  <a:pt x="165862" y="435355"/>
                </a:lnTo>
                <a:lnTo>
                  <a:pt x="157352" y="435355"/>
                </a:lnTo>
                <a:lnTo>
                  <a:pt x="150240" y="434975"/>
                </a:lnTo>
                <a:lnTo>
                  <a:pt x="144525" y="434339"/>
                </a:lnTo>
                <a:lnTo>
                  <a:pt x="138810" y="433704"/>
                </a:lnTo>
                <a:lnTo>
                  <a:pt x="123825" y="427354"/>
                </a:lnTo>
                <a:lnTo>
                  <a:pt x="122300" y="425450"/>
                </a:lnTo>
                <a:lnTo>
                  <a:pt x="121665" y="423545"/>
                </a:lnTo>
                <a:lnTo>
                  <a:pt x="121665" y="421259"/>
                </a:lnTo>
                <a:lnTo>
                  <a:pt x="121665" y="72009"/>
                </a:lnTo>
                <a:lnTo>
                  <a:pt x="13081" y="72009"/>
                </a:lnTo>
                <a:lnTo>
                  <a:pt x="10921" y="72009"/>
                </a:lnTo>
                <a:lnTo>
                  <a:pt x="9016" y="71374"/>
                </a:lnTo>
                <a:lnTo>
                  <a:pt x="7365" y="69976"/>
                </a:lnTo>
                <a:lnTo>
                  <a:pt x="5841" y="68707"/>
                </a:lnTo>
                <a:lnTo>
                  <a:pt x="4571" y="66548"/>
                </a:lnTo>
                <a:lnTo>
                  <a:pt x="3428" y="63753"/>
                </a:lnTo>
                <a:lnTo>
                  <a:pt x="2285" y="60960"/>
                </a:lnTo>
                <a:lnTo>
                  <a:pt x="1396" y="57276"/>
                </a:lnTo>
                <a:lnTo>
                  <a:pt x="888" y="52704"/>
                </a:lnTo>
                <a:lnTo>
                  <a:pt x="381" y="48133"/>
                </a:lnTo>
                <a:lnTo>
                  <a:pt x="0" y="42672"/>
                </a:lnTo>
                <a:lnTo>
                  <a:pt x="0" y="36195"/>
                </a:lnTo>
                <a:lnTo>
                  <a:pt x="0" y="29463"/>
                </a:lnTo>
                <a:lnTo>
                  <a:pt x="381" y="23749"/>
                </a:lnTo>
                <a:lnTo>
                  <a:pt x="888" y="19050"/>
                </a:lnTo>
                <a:lnTo>
                  <a:pt x="1396" y="14350"/>
                </a:lnTo>
                <a:lnTo>
                  <a:pt x="2285" y="10667"/>
                </a:lnTo>
                <a:lnTo>
                  <a:pt x="3428" y="7874"/>
                </a:lnTo>
                <a:lnTo>
                  <a:pt x="4571" y="5079"/>
                </a:lnTo>
                <a:lnTo>
                  <a:pt x="5841" y="3048"/>
                </a:lnTo>
                <a:lnTo>
                  <a:pt x="7365" y="1904"/>
                </a:lnTo>
                <a:lnTo>
                  <a:pt x="9016" y="635"/>
                </a:lnTo>
                <a:lnTo>
                  <a:pt x="10921" y="0"/>
                </a:lnTo>
                <a:lnTo>
                  <a:pt x="13081" y="0"/>
                </a:lnTo>
                <a:close/>
              </a:path>
            </a:pathLst>
          </a:custGeom>
          <a:ln w="18288">
            <a:solidFill>
              <a:srgbClr val="D63936"/>
            </a:solidFill>
          </a:ln>
        </p:spPr>
        <p:txBody>
          <a:bodyPr wrap="square" lIns="0" tIns="0" rIns="0" bIns="0" rtlCol="0"/>
          <a:lstStyle/>
          <a:p>
            <a:endParaRPr/>
          </a:p>
        </p:txBody>
      </p:sp>
      <p:sp>
        <p:nvSpPr>
          <p:cNvPr id="10" name="object 10"/>
          <p:cNvSpPr/>
          <p:nvPr/>
        </p:nvSpPr>
        <p:spPr>
          <a:xfrm>
            <a:off x="4045330" y="2310129"/>
            <a:ext cx="357505" cy="436880"/>
          </a:xfrm>
          <a:custGeom>
            <a:avLst/>
            <a:gdLst/>
            <a:ahLst/>
            <a:cxnLst/>
            <a:rect l="l" t="t" r="r" b="b"/>
            <a:pathLst>
              <a:path w="357504" h="436880">
                <a:moveTo>
                  <a:pt x="318770" y="0"/>
                </a:moveTo>
                <a:lnTo>
                  <a:pt x="326390" y="0"/>
                </a:lnTo>
                <a:lnTo>
                  <a:pt x="332740" y="254"/>
                </a:lnTo>
                <a:lnTo>
                  <a:pt x="337820" y="762"/>
                </a:lnTo>
                <a:lnTo>
                  <a:pt x="342900" y="1397"/>
                </a:lnTo>
                <a:lnTo>
                  <a:pt x="346964" y="2286"/>
                </a:lnTo>
                <a:lnTo>
                  <a:pt x="349758" y="3683"/>
                </a:lnTo>
                <a:lnTo>
                  <a:pt x="352552" y="4953"/>
                </a:lnTo>
                <a:lnTo>
                  <a:pt x="354457" y="6477"/>
                </a:lnTo>
                <a:lnTo>
                  <a:pt x="355600" y="8255"/>
                </a:lnTo>
                <a:lnTo>
                  <a:pt x="356743" y="10160"/>
                </a:lnTo>
                <a:lnTo>
                  <a:pt x="357251" y="12065"/>
                </a:lnTo>
                <a:lnTo>
                  <a:pt x="357251" y="14350"/>
                </a:lnTo>
                <a:lnTo>
                  <a:pt x="357251" y="403733"/>
                </a:lnTo>
                <a:lnTo>
                  <a:pt x="357251" y="408940"/>
                </a:lnTo>
                <a:lnTo>
                  <a:pt x="356362" y="413512"/>
                </a:lnTo>
                <a:lnTo>
                  <a:pt x="354584" y="417575"/>
                </a:lnTo>
                <a:lnTo>
                  <a:pt x="352806" y="421513"/>
                </a:lnTo>
                <a:lnTo>
                  <a:pt x="350393" y="424942"/>
                </a:lnTo>
                <a:lnTo>
                  <a:pt x="347345" y="427609"/>
                </a:lnTo>
                <a:lnTo>
                  <a:pt x="344297" y="430275"/>
                </a:lnTo>
                <a:lnTo>
                  <a:pt x="340741" y="432181"/>
                </a:lnTo>
                <a:lnTo>
                  <a:pt x="336677" y="433450"/>
                </a:lnTo>
                <a:lnTo>
                  <a:pt x="332486" y="434594"/>
                </a:lnTo>
                <a:lnTo>
                  <a:pt x="328295" y="435229"/>
                </a:lnTo>
                <a:lnTo>
                  <a:pt x="324104" y="435229"/>
                </a:lnTo>
                <a:lnTo>
                  <a:pt x="286639" y="435229"/>
                </a:lnTo>
                <a:lnTo>
                  <a:pt x="278765" y="435229"/>
                </a:lnTo>
                <a:lnTo>
                  <a:pt x="272034" y="434467"/>
                </a:lnTo>
                <a:lnTo>
                  <a:pt x="266319" y="432943"/>
                </a:lnTo>
                <a:lnTo>
                  <a:pt x="260604" y="431419"/>
                </a:lnTo>
                <a:lnTo>
                  <a:pt x="233277" y="401974"/>
                </a:lnTo>
                <a:lnTo>
                  <a:pt x="221615" y="380365"/>
                </a:lnTo>
                <a:lnTo>
                  <a:pt x="113792" y="177800"/>
                </a:lnTo>
                <a:lnTo>
                  <a:pt x="94742" y="138684"/>
                </a:lnTo>
                <a:lnTo>
                  <a:pt x="77343" y="98044"/>
                </a:lnTo>
                <a:lnTo>
                  <a:pt x="76581" y="98044"/>
                </a:lnTo>
                <a:lnTo>
                  <a:pt x="78613" y="146050"/>
                </a:lnTo>
                <a:lnTo>
                  <a:pt x="79248" y="195453"/>
                </a:lnTo>
                <a:lnTo>
                  <a:pt x="79248" y="422148"/>
                </a:lnTo>
                <a:lnTo>
                  <a:pt x="79248" y="424434"/>
                </a:lnTo>
                <a:lnTo>
                  <a:pt x="78740" y="426466"/>
                </a:lnTo>
                <a:lnTo>
                  <a:pt x="77470" y="428244"/>
                </a:lnTo>
                <a:lnTo>
                  <a:pt x="76200" y="430022"/>
                </a:lnTo>
                <a:lnTo>
                  <a:pt x="74168" y="431546"/>
                </a:lnTo>
                <a:lnTo>
                  <a:pt x="71120" y="432689"/>
                </a:lnTo>
                <a:lnTo>
                  <a:pt x="68072" y="433959"/>
                </a:lnTo>
                <a:lnTo>
                  <a:pt x="64008" y="434975"/>
                </a:lnTo>
                <a:lnTo>
                  <a:pt x="58928" y="435610"/>
                </a:lnTo>
                <a:lnTo>
                  <a:pt x="53721" y="436245"/>
                </a:lnTo>
                <a:lnTo>
                  <a:pt x="47117" y="436625"/>
                </a:lnTo>
                <a:lnTo>
                  <a:pt x="39116" y="436625"/>
                </a:lnTo>
                <a:lnTo>
                  <a:pt x="31369" y="436625"/>
                </a:lnTo>
                <a:lnTo>
                  <a:pt x="7620" y="432689"/>
                </a:lnTo>
                <a:lnTo>
                  <a:pt x="4699" y="431546"/>
                </a:lnTo>
                <a:lnTo>
                  <a:pt x="2794" y="430022"/>
                </a:lnTo>
                <a:lnTo>
                  <a:pt x="1651" y="428244"/>
                </a:lnTo>
                <a:lnTo>
                  <a:pt x="508" y="426466"/>
                </a:lnTo>
                <a:lnTo>
                  <a:pt x="0" y="424434"/>
                </a:lnTo>
                <a:lnTo>
                  <a:pt x="0" y="422148"/>
                </a:lnTo>
                <a:lnTo>
                  <a:pt x="0" y="32766"/>
                </a:lnTo>
                <a:lnTo>
                  <a:pt x="0" y="22225"/>
                </a:lnTo>
                <a:lnTo>
                  <a:pt x="3048" y="14350"/>
                </a:lnTo>
                <a:lnTo>
                  <a:pt x="9144" y="9144"/>
                </a:lnTo>
                <a:lnTo>
                  <a:pt x="15240" y="3937"/>
                </a:lnTo>
                <a:lnTo>
                  <a:pt x="22860" y="1270"/>
                </a:lnTo>
                <a:lnTo>
                  <a:pt x="31750" y="1270"/>
                </a:lnTo>
                <a:lnTo>
                  <a:pt x="78994" y="1270"/>
                </a:lnTo>
                <a:lnTo>
                  <a:pt x="87503" y="1270"/>
                </a:lnTo>
                <a:lnTo>
                  <a:pt x="94615" y="2032"/>
                </a:lnTo>
                <a:lnTo>
                  <a:pt x="128905" y="24511"/>
                </a:lnTo>
                <a:lnTo>
                  <a:pt x="141224" y="46482"/>
                </a:lnTo>
                <a:lnTo>
                  <a:pt x="225679" y="204850"/>
                </a:lnTo>
                <a:lnTo>
                  <a:pt x="229316" y="212044"/>
                </a:lnTo>
                <a:lnTo>
                  <a:pt x="232965" y="219154"/>
                </a:lnTo>
                <a:lnTo>
                  <a:pt x="236591" y="226192"/>
                </a:lnTo>
                <a:lnTo>
                  <a:pt x="240157" y="233172"/>
                </a:lnTo>
                <a:lnTo>
                  <a:pt x="257438" y="267894"/>
                </a:lnTo>
                <a:lnTo>
                  <a:pt x="276530" y="308346"/>
                </a:lnTo>
                <a:lnTo>
                  <a:pt x="279527" y="315087"/>
                </a:lnTo>
                <a:lnTo>
                  <a:pt x="279908" y="315087"/>
                </a:lnTo>
                <a:lnTo>
                  <a:pt x="278384" y="266192"/>
                </a:lnTo>
                <a:lnTo>
                  <a:pt x="277876" y="217550"/>
                </a:lnTo>
                <a:lnTo>
                  <a:pt x="277876" y="14350"/>
                </a:lnTo>
                <a:lnTo>
                  <a:pt x="277876" y="12065"/>
                </a:lnTo>
                <a:lnTo>
                  <a:pt x="278511" y="10160"/>
                </a:lnTo>
                <a:lnTo>
                  <a:pt x="279908" y="8255"/>
                </a:lnTo>
                <a:lnTo>
                  <a:pt x="281178" y="6477"/>
                </a:lnTo>
                <a:lnTo>
                  <a:pt x="283464" y="4953"/>
                </a:lnTo>
                <a:lnTo>
                  <a:pt x="286639" y="3683"/>
                </a:lnTo>
                <a:lnTo>
                  <a:pt x="289687" y="2286"/>
                </a:lnTo>
                <a:lnTo>
                  <a:pt x="293878" y="1397"/>
                </a:lnTo>
                <a:lnTo>
                  <a:pt x="298958" y="762"/>
                </a:lnTo>
                <a:lnTo>
                  <a:pt x="304165" y="254"/>
                </a:lnTo>
                <a:lnTo>
                  <a:pt x="310642" y="0"/>
                </a:lnTo>
                <a:lnTo>
                  <a:pt x="318770" y="0"/>
                </a:lnTo>
                <a:close/>
              </a:path>
            </a:pathLst>
          </a:custGeom>
          <a:ln w="18288">
            <a:solidFill>
              <a:srgbClr val="D63936"/>
            </a:solidFill>
          </a:ln>
        </p:spPr>
        <p:txBody>
          <a:bodyPr wrap="square" lIns="0" tIns="0" rIns="0" bIns="0" rtlCol="0"/>
          <a:lstStyle/>
          <a:p>
            <a:endParaRPr/>
          </a:p>
        </p:txBody>
      </p:sp>
      <p:sp>
        <p:nvSpPr>
          <p:cNvPr id="11" name="object 11"/>
          <p:cNvSpPr/>
          <p:nvPr/>
        </p:nvSpPr>
        <p:spPr>
          <a:xfrm>
            <a:off x="5664961" y="2309367"/>
            <a:ext cx="354330" cy="443230"/>
          </a:xfrm>
          <a:custGeom>
            <a:avLst/>
            <a:gdLst/>
            <a:ahLst/>
            <a:cxnLst/>
            <a:rect l="l" t="t" r="r" b="b"/>
            <a:pathLst>
              <a:path w="354329" h="443230">
                <a:moveTo>
                  <a:pt x="44196" y="0"/>
                </a:moveTo>
                <a:lnTo>
                  <a:pt x="52704" y="0"/>
                </a:lnTo>
                <a:lnTo>
                  <a:pt x="59689" y="381"/>
                </a:lnTo>
                <a:lnTo>
                  <a:pt x="65277" y="1016"/>
                </a:lnTo>
                <a:lnTo>
                  <a:pt x="70865" y="1651"/>
                </a:lnTo>
                <a:lnTo>
                  <a:pt x="85851" y="8128"/>
                </a:lnTo>
                <a:lnTo>
                  <a:pt x="87375" y="9906"/>
                </a:lnTo>
                <a:lnTo>
                  <a:pt x="88011" y="11811"/>
                </a:lnTo>
                <a:lnTo>
                  <a:pt x="88011" y="14097"/>
                </a:lnTo>
                <a:lnTo>
                  <a:pt x="88011" y="269875"/>
                </a:lnTo>
                <a:lnTo>
                  <a:pt x="94487" y="314579"/>
                </a:lnTo>
                <a:lnTo>
                  <a:pt x="118915" y="351756"/>
                </a:lnTo>
                <a:lnTo>
                  <a:pt x="158638" y="369173"/>
                </a:lnTo>
                <a:lnTo>
                  <a:pt x="178180" y="370713"/>
                </a:lnTo>
                <a:lnTo>
                  <a:pt x="188279" y="370310"/>
                </a:lnTo>
                <a:lnTo>
                  <a:pt x="230409" y="356568"/>
                </a:lnTo>
                <a:lnTo>
                  <a:pt x="257276" y="324211"/>
                </a:lnTo>
                <a:lnTo>
                  <a:pt x="266445" y="286055"/>
                </a:lnTo>
                <a:lnTo>
                  <a:pt x="266826" y="274955"/>
                </a:lnTo>
                <a:lnTo>
                  <a:pt x="266826" y="14097"/>
                </a:lnTo>
                <a:lnTo>
                  <a:pt x="266826" y="11811"/>
                </a:lnTo>
                <a:lnTo>
                  <a:pt x="275971" y="3683"/>
                </a:lnTo>
                <a:lnTo>
                  <a:pt x="279273" y="2540"/>
                </a:lnTo>
                <a:lnTo>
                  <a:pt x="283845" y="1651"/>
                </a:lnTo>
                <a:lnTo>
                  <a:pt x="289433" y="1016"/>
                </a:lnTo>
                <a:lnTo>
                  <a:pt x="295148" y="381"/>
                </a:lnTo>
                <a:lnTo>
                  <a:pt x="302260" y="0"/>
                </a:lnTo>
                <a:lnTo>
                  <a:pt x="310768" y="0"/>
                </a:lnTo>
                <a:lnTo>
                  <a:pt x="319277" y="0"/>
                </a:lnTo>
                <a:lnTo>
                  <a:pt x="326263" y="381"/>
                </a:lnTo>
                <a:lnTo>
                  <a:pt x="331724" y="1016"/>
                </a:lnTo>
                <a:lnTo>
                  <a:pt x="337185" y="1651"/>
                </a:lnTo>
                <a:lnTo>
                  <a:pt x="351916" y="8128"/>
                </a:lnTo>
                <a:lnTo>
                  <a:pt x="353313" y="9906"/>
                </a:lnTo>
                <a:lnTo>
                  <a:pt x="353949" y="11811"/>
                </a:lnTo>
                <a:lnTo>
                  <a:pt x="353949" y="14097"/>
                </a:lnTo>
                <a:lnTo>
                  <a:pt x="353949" y="273939"/>
                </a:lnTo>
                <a:lnTo>
                  <a:pt x="347358" y="328999"/>
                </a:lnTo>
                <a:lnTo>
                  <a:pt x="327755" y="374348"/>
                </a:lnTo>
                <a:lnTo>
                  <a:pt x="295697" y="408741"/>
                </a:lnTo>
                <a:lnTo>
                  <a:pt x="251460" y="431673"/>
                </a:lnTo>
                <a:lnTo>
                  <a:pt x="195595" y="442388"/>
                </a:lnTo>
                <a:lnTo>
                  <a:pt x="174498" y="443103"/>
                </a:lnTo>
                <a:lnTo>
                  <a:pt x="154562" y="442460"/>
                </a:lnTo>
                <a:lnTo>
                  <a:pt x="101091" y="432816"/>
                </a:lnTo>
                <a:lnTo>
                  <a:pt x="58086" y="411563"/>
                </a:lnTo>
                <a:lnTo>
                  <a:pt x="26415" y="378555"/>
                </a:lnTo>
                <a:lnTo>
                  <a:pt x="6697" y="333968"/>
                </a:lnTo>
                <a:lnTo>
                  <a:pt x="0" y="277622"/>
                </a:lnTo>
                <a:lnTo>
                  <a:pt x="0" y="14097"/>
                </a:lnTo>
                <a:lnTo>
                  <a:pt x="0" y="11811"/>
                </a:lnTo>
                <a:lnTo>
                  <a:pt x="635" y="9906"/>
                </a:lnTo>
                <a:lnTo>
                  <a:pt x="2032" y="8128"/>
                </a:lnTo>
                <a:lnTo>
                  <a:pt x="3301" y="6223"/>
                </a:lnTo>
                <a:lnTo>
                  <a:pt x="22733" y="1016"/>
                </a:lnTo>
                <a:lnTo>
                  <a:pt x="28321" y="381"/>
                </a:lnTo>
                <a:lnTo>
                  <a:pt x="35433" y="0"/>
                </a:lnTo>
                <a:lnTo>
                  <a:pt x="44196" y="0"/>
                </a:lnTo>
                <a:close/>
              </a:path>
            </a:pathLst>
          </a:custGeom>
          <a:ln w="18288">
            <a:solidFill>
              <a:srgbClr val="D63936"/>
            </a:solidFill>
          </a:ln>
        </p:spPr>
        <p:txBody>
          <a:bodyPr wrap="square" lIns="0" tIns="0" rIns="0" bIns="0" rtlCol="0"/>
          <a:lstStyle/>
          <a:p>
            <a:endParaRPr/>
          </a:p>
        </p:txBody>
      </p:sp>
      <p:sp>
        <p:nvSpPr>
          <p:cNvPr id="12" name="object 12"/>
          <p:cNvSpPr/>
          <p:nvPr/>
        </p:nvSpPr>
        <p:spPr>
          <a:xfrm>
            <a:off x="4830064" y="2309367"/>
            <a:ext cx="344805" cy="437515"/>
          </a:xfrm>
          <a:custGeom>
            <a:avLst/>
            <a:gdLst/>
            <a:ahLst/>
            <a:cxnLst/>
            <a:rect l="l" t="t" r="r" b="b"/>
            <a:pathLst>
              <a:path w="344804" h="437514">
                <a:moveTo>
                  <a:pt x="46227" y="0"/>
                </a:moveTo>
                <a:lnTo>
                  <a:pt x="56514" y="0"/>
                </a:lnTo>
                <a:lnTo>
                  <a:pt x="64770" y="254"/>
                </a:lnTo>
                <a:lnTo>
                  <a:pt x="70865" y="762"/>
                </a:lnTo>
                <a:lnTo>
                  <a:pt x="76962" y="1143"/>
                </a:lnTo>
                <a:lnTo>
                  <a:pt x="146431" y="122301"/>
                </a:lnTo>
                <a:lnTo>
                  <a:pt x="163704" y="163355"/>
                </a:lnTo>
                <a:lnTo>
                  <a:pt x="174116" y="190627"/>
                </a:lnTo>
                <a:lnTo>
                  <a:pt x="174878" y="190627"/>
                </a:lnTo>
                <a:lnTo>
                  <a:pt x="191216" y="146992"/>
                </a:lnTo>
                <a:lnTo>
                  <a:pt x="248538" y="17145"/>
                </a:lnTo>
                <a:lnTo>
                  <a:pt x="249682" y="13589"/>
                </a:lnTo>
                <a:lnTo>
                  <a:pt x="250951" y="10668"/>
                </a:lnTo>
                <a:lnTo>
                  <a:pt x="252730" y="8636"/>
                </a:lnTo>
                <a:lnTo>
                  <a:pt x="254381" y="6477"/>
                </a:lnTo>
                <a:lnTo>
                  <a:pt x="256921" y="4699"/>
                </a:lnTo>
                <a:lnTo>
                  <a:pt x="260223" y="3429"/>
                </a:lnTo>
                <a:lnTo>
                  <a:pt x="263525" y="2032"/>
                </a:lnTo>
                <a:lnTo>
                  <a:pt x="268097" y="1143"/>
                </a:lnTo>
                <a:lnTo>
                  <a:pt x="273938" y="762"/>
                </a:lnTo>
                <a:lnTo>
                  <a:pt x="279781" y="254"/>
                </a:lnTo>
                <a:lnTo>
                  <a:pt x="287400" y="0"/>
                </a:lnTo>
                <a:lnTo>
                  <a:pt x="297052" y="0"/>
                </a:lnTo>
                <a:lnTo>
                  <a:pt x="338582" y="2921"/>
                </a:lnTo>
                <a:lnTo>
                  <a:pt x="344297" y="11049"/>
                </a:lnTo>
                <a:lnTo>
                  <a:pt x="342900" y="15748"/>
                </a:lnTo>
                <a:lnTo>
                  <a:pt x="341630" y="20447"/>
                </a:lnTo>
                <a:lnTo>
                  <a:pt x="338963" y="26797"/>
                </a:lnTo>
                <a:lnTo>
                  <a:pt x="334899" y="34798"/>
                </a:lnTo>
                <a:lnTo>
                  <a:pt x="216408" y="270891"/>
                </a:lnTo>
                <a:lnTo>
                  <a:pt x="216408" y="423291"/>
                </a:lnTo>
                <a:lnTo>
                  <a:pt x="216408" y="425577"/>
                </a:lnTo>
                <a:lnTo>
                  <a:pt x="215646" y="427482"/>
                </a:lnTo>
                <a:lnTo>
                  <a:pt x="214122" y="429387"/>
                </a:lnTo>
                <a:lnTo>
                  <a:pt x="212725" y="431165"/>
                </a:lnTo>
                <a:lnTo>
                  <a:pt x="210312" y="432562"/>
                </a:lnTo>
                <a:lnTo>
                  <a:pt x="207010" y="433705"/>
                </a:lnTo>
                <a:lnTo>
                  <a:pt x="203581" y="434848"/>
                </a:lnTo>
                <a:lnTo>
                  <a:pt x="199136" y="435737"/>
                </a:lnTo>
                <a:lnTo>
                  <a:pt x="193421" y="436372"/>
                </a:lnTo>
                <a:lnTo>
                  <a:pt x="187706" y="437007"/>
                </a:lnTo>
                <a:lnTo>
                  <a:pt x="180594" y="437388"/>
                </a:lnTo>
                <a:lnTo>
                  <a:pt x="172212" y="437388"/>
                </a:lnTo>
                <a:lnTo>
                  <a:pt x="163449" y="437388"/>
                </a:lnTo>
                <a:lnTo>
                  <a:pt x="156337" y="437007"/>
                </a:lnTo>
                <a:lnTo>
                  <a:pt x="150749" y="436372"/>
                </a:lnTo>
                <a:lnTo>
                  <a:pt x="145161" y="435737"/>
                </a:lnTo>
                <a:lnTo>
                  <a:pt x="128015" y="425577"/>
                </a:lnTo>
                <a:lnTo>
                  <a:pt x="128015" y="423291"/>
                </a:lnTo>
                <a:lnTo>
                  <a:pt x="128015" y="270891"/>
                </a:lnTo>
                <a:lnTo>
                  <a:pt x="9398" y="34798"/>
                </a:lnTo>
                <a:lnTo>
                  <a:pt x="5207" y="26543"/>
                </a:lnTo>
                <a:lnTo>
                  <a:pt x="2412" y="20193"/>
                </a:lnTo>
                <a:lnTo>
                  <a:pt x="1270" y="15621"/>
                </a:lnTo>
                <a:lnTo>
                  <a:pt x="0" y="11049"/>
                </a:lnTo>
                <a:lnTo>
                  <a:pt x="635" y="7620"/>
                </a:lnTo>
                <a:lnTo>
                  <a:pt x="37508" y="49"/>
                </a:lnTo>
                <a:lnTo>
                  <a:pt x="46227" y="0"/>
                </a:lnTo>
                <a:close/>
              </a:path>
            </a:pathLst>
          </a:custGeom>
          <a:ln w="18288">
            <a:solidFill>
              <a:srgbClr val="D63936"/>
            </a:solidFill>
          </a:ln>
        </p:spPr>
        <p:txBody>
          <a:bodyPr wrap="square" lIns="0" tIns="0" rIns="0" bIns="0" rtlCol="0"/>
          <a:lstStyle/>
          <a:p>
            <a:endParaRPr/>
          </a:p>
        </p:txBody>
      </p:sp>
      <p:sp>
        <p:nvSpPr>
          <p:cNvPr id="13" name="object 13"/>
          <p:cNvSpPr/>
          <p:nvPr/>
        </p:nvSpPr>
        <p:spPr>
          <a:xfrm>
            <a:off x="4496434" y="2309367"/>
            <a:ext cx="316865" cy="437515"/>
          </a:xfrm>
          <a:custGeom>
            <a:avLst/>
            <a:gdLst/>
            <a:ahLst/>
            <a:cxnLst/>
            <a:rect l="l" t="t" r="r" b="b"/>
            <a:pathLst>
              <a:path w="316864" h="437514">
                <a:moveTo>
                  <a:pt x="44195" y="0"/>
                </a:moveTo>
                <a:lnTo>
                  <a:pt x="52831" y="0"/>
                </a:lnTo>
                <a:lnTo>
                  <a:pt x="59943" y="381"/>
                </a:lnTo>
                <a:lnTo>
                  <a:pt x="65531" y="1016"/>
                </a:lnTo>
                <a:lnTo>
                  <a:pt x="71119" y="1651"/>
                </a:lnTo>
                <a:lnTo>
                  <a:pt x="85978" y="8128"/>
                </a:lnTo>
                <a:lnTo>
                  <a:pt x="87375" y="9906"/>
                </a:lnTo>
                <a:lnTo>
                  <a:pt x="88011" y="11937"/>
                </a:lnTo>
                <a:lnTo>
                  <a:pt x="88011" y="14478"/>
                </a:lnTo>
                <a:lnTo>
                  <a:pt x="88011" y="198882"/>
                </a:lnTo>
                <a:lnTo>
                  <a:pt x="214884" y="14732"/>
                </a:lnTo>
                <a:lnTo>
                  <a:pt x="216535" y="11811"/>
                </a:lnTo>
                <a:lnTo>
                  <a:pt x="218439" y="9525"/>
                </a:lnTo>
                <a:lnTo>
                  <a:pt x="243077" y="762"/>
                </a:lnTo>
                <a:lnTo>
                  <a:pt x="248665" y="254"/>
                </a:lnTo>
                <a:lnTo>
                  <a:pt x="255777" y="0"/>
                </a:lnTo>
                <a:lnTo>
                  <a:pt x="264540" y="0"/>
                </a:lnTo>
                <a:lnTo>
                  <a:pt x="273430" y="0"/>
                </a:lnTo>
                <a:lnTo>
                  <a:pt x="300481" y="3937"/>
                </a:lnTo>
                <a:lnTo>
                  <a:pt x="303911" y="5080"/>
                </a:lnTo>
                <a:lnTo>
                  <a:pt x="306324" y="6604"/>
                </a:lnTo>
                <a:lnTo>
                  <a:pt x="307720" y="8382"/>
                </a:lnTo>
                <a:lnTo>
                  <a:pt x="308990" y="10160"/>
                </a:lnTo>
                <a:lnTo>
                  <a:pt x="309752" y="12192"/>
                </a:lnTo>
                <a:lnTo>
                  <a:pt x="309752" y="14478"/>
                </a:lnTo>
                <a:lnTo>
                  <a:pt x="309752" y="18287"/>
                </a:lnTo>
                <a:lnTo>
                  <a:pt x="308737" y="22098"/>
                </a:lnTo>
                <a:lnTo>
                  <a:pt x="306704" y="26162"/>
                </a:lnTo>
                <a:lnTo>
                  <a:pt x="304673" y="30226"/>
                </a:lnTo>
                <a:lnTo>
                  <a:pt x="300863" y="36576"/>
                </a:lnTo>
                <a:lnTo>
                  <a:pt x="295275" y="45212"/>
                </a:lnTo>
                <a:lnTo>
                  <a:pt x="176402" y="200914"/>
                </a:lnTo>
                <a:lnTo>
                  <a:pt x="306069" y="396875"/>
                </a:lnTo>
                <a:lnTo>
                  <a:pt x="310895" y="406019"/>
                </a:lnTo>
                <a:lnTo>
                  <a:pt x="313943" y="412115"/>
                </a:lnTo>
                <a:lnTo>
                  <a:pt x="314832" y="415036"/>
                </a:lnTo>
                <a:lnTo>
                  <a:pt x="315849" y="418084"/>
                </a:lnTo>
                <a:lnTo>
                  <a:pt x="316356" y="420497"/>
                </a:lnTo>
                <a:lnTo>
                  <a:pt x="316356" y="422275"/>
                </a:lnTo>
                <a:lnTo>
                  <a:pt x="316356" y="424815"/>
                </a:lnTo>
                <a:lnTo>
                  <a:pt x="307466" y="433451"/>
                </a:lnTo>
                <a:lnTo>
                  <a:pt x="304038" y="434721"/>
                </a:lnTo>
                <a:lnTo>
                  <a:pt x="299338" y="435737"/>
                </a:lnTo>
                <a:lnTo>
                  <a:pt x="293242" y="436372"/>
                </a:lnTo>
                <a:lnTo>
                  <a:pt x="287274" y="437007"/>
                </a:lnTo>
                <a:lnTo>
                  <a:pt x="279653" y="437388"/>
                </a:lnTo>
                <a:lnTo>
                  <a:pt x="270510" y="437388"/>
                </a:lnTo>
                <a:lnTo>
                  <a:pt x="228218" y="432943"/>
                </a:lnTo>
                <a:lnTo>
                  <a:pt x="225425" y="430657"/>
                </a:lnTo>
                <a:lnTo>
                  <a:pt x="222630" y="428498"/>
                </a:lnTo>
                <a:lnTo>
                  <a:pt x="220472" y="425704"/>
                </a:lnTo>
                <a:lnTo>
                  <a:pt x="218948" y="422656"/>
                </a:lnTo>
                <a:lnTo>
                  <a:pt x="88011" y="217043"/>
                </a:lnTo>
                <a:lnTo>
                  <a:pt x="88011" y="422656"/>
                </a:lnTo>
                <a:lnTo>
                  <a:pt x="88011" y="425069"/>
                </a:lnTo>
                <a:lnTo>
                  <a:pt x="87375" y="427228"/>
                </a:lnTo>
                <a:lnTo>
                  <a:pt x="85978" y="429006"/>
                </a:lnTo>
                <a:lnTo>
                  <a:pt x="84709" y="430784"/>
                </a:lnTo>
                <a:lnTo>
                  <a:pt x="82295" y="432308"/>
                </a:lnTo>
                <a:lnTo>
                  <a:pt x="78993" y="433451"/>
                </a:lnTo>
                <a:lnTo>
                  <a:pt x="75564" y="434721"/>
                </a:lnTo>
                <a:lnTo>
                  <a:pt x="71119" y="435737"/>
                </a:lnTo>
                <a:lnTo>
                  <a:pt x="65531" y="436372"/>
                </a:lnTo>
                <a:lnTo>
                  <a:pt x="59943" y="437007"/>
                </a:lnTo>
                <a:lnTo>
                  <a:pt x="52831" y="437388"/>
                </a:lnTo>
                <a:lnTo>
                  <a:pt x="44195" y="437388"/>
                </a:lnTo>
                <a:lnTo>
                  <a:pt x="35687" y="437388"/>
                </a:lnTo>
                <a:lnTo>
                  <a:pt x="28575" y="437007"/>
                </a:lnTo>
                <a:lnTo>
                  <a:pt x="22860" y="436372"/>
                </a:lnTo>
                <a:lnTo>
                  <a:pt x="17144" y="435737"/>
                </a:lnTo>
                <a:lnTo>
                  <a:pt x="12700" y="434721"/>
                </a:lnTo>
                <a:lnTo>
                  <a:pt x="9270" y="433451"/>
                </a:lnTo>
                <a:lnTo>
                  <a:pt x="5968" y="432308"/>
                </a:lnTo>
                <a:lnTo>
                  <a:pt x="3555" y="430784"/>
                </a:lnTo>
                <a:lnTo>
                  <a:pt x="2159" y="429006"/>
                </a:lnTo>
                <a:lnTo>
                  <a:pt x="635" y="427228"/>
                </a:lnTo>
                <a:lnTo>
                  <a:pt x="0" y="425069"/>
                </a:lnTo>
                <a:lnTo>
                  <a:pt x="0" y="422656"/>
                </a:lnTo>
                <a:lnTo>
                  <a:pt x="0" y="14478"/>
                </a:lnTo>
                <a:lnTo>
                  <a:pt x="0" y="11937"/>
                </a:lnTo>
                <a:lnTo>
                  <a:pt x="635" y="9906"/>
                </a:lnTo>
                <a:lnTo>
                  <a:pt x="2159" y="8128"/>
                </a:lnTo>
                <a:lnTo>
                  <a:pt x="3555" y="6223"/>
                </a:lnTo>
                <a:lnTo>
                  <a:pt x="5968" y="4826"/>
                </a:lnTo>
                <a:lnTo>
                  <a:pt x="9270" y="3683"/>
                </a:lnTo>
                <a:lnTo>
                  <a:pt x="12700" y="2540"/>
                </a:lnTo>
                <a:lnTo>
                  <a:pt x="17144" y="1651"/>
                </a:lnTo>
                <a:lnTo>
                  <a:pt x="22860" y="1016"/>
                </a:lnTo>
                <a:lnTo>
                  <a:pt x="28575" y="381"/>
                </a:lnTo>
                <a:lnTo>
                  <a:pt x="35687" y="0"/>
                </a:lnTo>
                <a:lnTo>
                  <a:pt x="44195" y="0"/>
                </a:lnTo>
                <a:close/>
              </a:path>
            </a:pathLst>
          </a:custGeom>
          <a:ln w="18288">
            <a:solidFill>
              <a:srgbClr val="D63936"/>
            </a:solidFill>
          </a:ln>
        </p:spPr>
        <p:txBody>
          <a:bodyPr wrap="square" lIns="0" tIns="0" rIns="0" bIns="0" rtlCol="0"/>
          <a:lstStyle/>
          <a:p>
            <a:endParaRPr/>
          </a:p>
        </p:txBody>
      </p:sp>
      <p:sp>
        <p:nvSpPr>
          <p:cNvPr id="14" name="object 14"/>
          <p:cNvSpPr/>
          <p:nvPr/>
        </p:nvSpPr>
        <p:spPr>
          <a:xfrm>
            <a:off x="3590035" y="2309367"/>
            <a:ext cx="400050" cy="437515"/>
          </a:xfrm>
          <a:custGeom>
            <a:avLst/>
            <a:gdLst/>
            <a:ahLst/>
            <a:cxnLst/>
            <a:rect l="l" t="t" r="r" b="b"/>
            <a:pathLst>
              <a:path w="400050" h="437514">
                <a:moveTo>
                  <a:pt x="196214" y="0"/>
                </a:moveTo>
                <a:lnTo>
                  <a:pt x="235585" y="889"/>
                </a:lnTo>
                <a:lnTo>
                  <a:pt x="245999" y="2921"/>
                </a:lnTo>
                <a:lnTo>
                  <a:pt x="250316" y="4064"/>
                </a:lnTo>
                <a:lnTo>
                  <a:pt x="260223" y="18415"/>
                </a:lnTo>
                <a:lnTo>
                  <a:pt x="394208" y="402590"/>
                </a:lnTo>
                <a:lnTo>
                  <a:pt x="396875" y="410591"/>
                </a:lnTo>
                <a:lnTo>
                  <a:pt x="398525" y="416941"/>
                </a:lnTo>
                <a:lnTo>
                  <a:pt x="399161" y="421640"/>
                </a:lnTo>
                <a:lnTo>
                  <a:pt x="399796" y="426339"/>
                </a:lnTo>
                <a:lnTo>
                  <a:pt x="357631" y="437388"/>
                </a:lnTo>
                <a:lnTo>
                  <a:pt x="349553" y="437362"/>
                </a:lnTo>
                <a:lnTo>
                  <a:pt x="316484" y="434848"/>
                </a:lnTo>
                <a:lnTo>
                  <a:pt x="313054" y="433832"/>
                </a:lnTo>
                <a:lnTo>
                  <a:pt x="306069" y="423672"/>
                </a:lnTo>
                <a:lnTo>
                  <a:pt x="276987" y="336550"/>
                </a:lnTo>
                <a:lnTo>
                  <a:pt x="114173" y="336550"/>
                </a:lnTo>
                <a:lnTo>
                  <a:pt x="86740" y="421259"/>
                </a:lnTo>
                <a:lnTo>
                  <a:pt x="85851" y="424434"/>
                </a:lnTo>
                <a:lnTo>
                  <a:pt x="84709" y="427101"/>
                </a:lnTo>
                <a:lnTo>
                  <a:pt x="83185" y="429133"/>
                </a:lnTo>
                <a:lnTo>
                  <a:pt x="81787" y="431292"/>
                </a:lnTo>
                <a:lnTo>
                  <a:pt x="79375" y="432943"/>
                </a:lnTo>
                <a:lnTo>
                  <a:pt x="48767" y="437388"/>
                </a:lnTo>
                <a:lnTo>
                  <a:pt x="39242" y="437388"/>
                </a:lnTo>
                <a:lnTo>
                  <a:pt x="28955" y="437388"/>
                </a:lnTo>
                <a:lnTo>
                  <a:pt x="20827" y="437007"/>
                </a:lnTo>
                <a:lnTo>
                  <a:pt x="15112" y="436372"/>
                </a:lnTo>
                <a:lnTo>
                  <a:pt x="9271" y="435737"/>
                </a:lnTo>
                <a:lnTo>
                  <a:pt x="5206" y="434086"/>
                </a:lnTo>
                <a:lnTo>
                  <a:pt x="3048" y="431546"/>
                </a:lnTo>
                <a:lnTo>
                  <a:pt x="762" y="428879"/>
                </a:lnTo>
                <a:lnTo>
                  <a:pt x="0" y="425323"/>
                </a:lnTo>
                <a:lnTo>
                  <a:pt x="635" y="420624"/>
                </a:lnTo>
                <a:lnTo>
                  <a:pt x="1397" y="415925"/>
                </a:lnTo>
                <a:lnTo>
                  <a:pt x="139318" y="17399"/>
                </a:lnTo>
                <a:lnTo>
                  <a:pt x="144017" y="8255"/>
                </a:lnTo>
                <a:lnTo>
                  <a:pt x="145796" y="5842"/>
                </a:lnTo>
                <a:lnTo>
                  <a:pt x="148589" y="4064"/>
                </a:lnTo>
                <a:lnTo>
                  <a:pt x="152526" y="2921"/>
                </a:lnTo>
                <a:lnTo>
                  <a:pt x="156463" y="1651"/>
                </a:lnTo>
                <a:lnTo>
                  <a:pt x="188124" y="43"/>
                </a:lnTo>
                <a:lnTo>
                  <a:pt x="196214" y="0"/>
                </a:lnTo>
                <a:close/>
              </a:path>
            </a:pathLst>
          </a:custGeom>
          <a:ln w="18288">
            <a:solidFill>
              <a:srgbClr val="D63936"/>
            </a:solidFill>
          </a:ln>
        </p:spPr>
        <p:txBody>
          <a:bodyPr wrap="square" lIns="0" tIns="0" rIns="0" bIns="0" rtlCol="0"/>
          <a:lstStyle/>
          <a:p>
            <a:endParaRPr/>
          </a:p>
        </p:txBody>
      </p:sp>
      <p:sp>
        <p:nvSpPr>
          <p:cNvPr id="15" name="object 15"/>
          <p:cNvSpPr/>
          <p:nvPr/>
        </p:nvSpPr>
        <p:spPr>
          <a:xfrm>
            <a:off x="3196463" y="2309367"/>
            <a:ext cx="338455" cy="437515"/>
          </a:xfrm>
          <a:custGeom>
            <a:avLst/>
            <a:gdLst/>
            <a:ahLst/>
            <a:cxnLst/>
            <a:rect l="l" t="t" r="r" b="b"/>
            <a:pathLst>
              <a:path w="338454" h="437514">
                <a:moveTo>
                  <a:pt x="44195" y="0"/>
                </a:moveTo>
                <a:lnTo>
                  <a:pt x="52831" y="0"/>
                </a:lnTo>
                <a:lnTo>
                  <a:pt x="59944" y="381"/>
                </a:lnTo>
                <a:lnTo>
                  <a:pt x="65532" y="1016"/>
                </a:lnTo>
                <a:lnTo>
                  <a:pt x="71120" y="1651"/>
                </a:lnTo>
                <a:lnTo>
                  <a:pt x="85978" y="8128"/>
                </a:lnTo>
                <a:lnTo>
                  <a:pt x="87375" y="9906"/>
                </a:lnTo>
                <a:lnTo>
                  <a:pt x="88011" y="11811"/>
                </a:lnTo>
                <a:lnTo>
                  <a:pt x="88011" y="14097"/>
                </a:lnTo>
                <a:lnTo>
                  <a:pt x="88011" y="173101"/>
                </a:lnTo>
                <a:lnTo>
                  <a:pt x="250062" y="173101"/>
                </a:lnTo>
                <a:lnTo>
                  <a:pt x="250062" y="14097"/>
                </a:lnTo>
                <a:lnTo>
                  <a:pt x="250062" y="11811"/>
                </a:lnTo>
                <a:lnTo>
                  <a:pt x="259334" y="3683"/>
                </a:lnTo>
                <a:lnTo>
                  <a:pt x="262509" y="2540"/>
                </a:lnTo>
                <a:lnTo>
                  <a:pt x="266953" y="1651"/>
                </a:lnTo>
                <a:lnTo>
                  <a:pt x="272669" y="1016"/>
                </a:lnTo>
                <a:lnTo>
                  <a:pt x="278384" y="381"/>
                </a:lnTo>
                <a:lnTo>
                  <a:pt x="285623" y="0"/>
                </a:lnTo>
                <a:lnTo>
                  <a:pt x="294259" y="0"/>
                </a:lnTo>
                <a:lnTo>
                  <a:pt x="302767" y="0"/>
                </a:lnTo>
                <a:lnTo>
                  <a:pt x="309752" y="381"/>
                </a:lnTo>
                <a:lnTo>
                  <a:pt x="315340" y="1016"/>
                </a:lnTo>
                <a:lnTo>
                  <a:pt x="320928" y="1651"/>
                </a:lnTo>
                <a:lnTo>
                  <a:pt x="338200" y="11811"/>
                </a:lnTo>
                <a:lnTo>
                  <a:pt x="338200" y="14097"/>
                </a:lnTo>
                <a:lnTo>
                  <a:pt x="338200" y="423291"/>
                </a:lnTo>
                <a:lnTo>
                  <a:pt x="338200" y="425577"/>
                </a:lnTo>
                <a:lnTo>
                  <a:pt x="337438" y="427482"/>
                </a:lnTo>
                <a:lnTo>
                  <a:pt x="315340" y="436372"/>
                </a:lnTo>
                <a:lnTo>
                  <a:pt x="309752" y="437007"/>
                </a:lnTo>
                <a:lnTo>
                  <a:pt x="302767" y="437388"/>
                </a:lnTo>
                <a:lnTo>
                  <a:pt x="294259" y="437388"/>
                </a:lnTo>
                <a:lnTo>
                  <a:pt x="285623" y="437388"/>
                </a:lnTo>
                <a:lnTo>
                  <a:pt x="278384" y="437007"/>
                </a:lnTo>
                <a:lnTo>
                  <a:pt x="272669" y="436372"/>
                </a:lnTo>
                <a:lnTo>
                  <a:pt x="266953" y="435737"/>
                </a:lnTo>
                <a:lnTo>
                  <a:pt x="262509" y="434848"/>
                </a:lnTo>
                <a:lnTo>
                  <a:pt x="259334" y="433705"/>
                </a:lnTo>
                <a:lnTo>
                  <a:pt x="256032" y="432562"/>
                </a:lnTo>
                <a:lnTo>
                  <a:pt x="253746" y="431165"/>
                </a:lnTo>
                <a:lnTo>
                  <a:pt x="252222" y="429387"/>
                </a:lnTo>
                <a:lnTo>
                  <a:pt x="250825" y="427482"/>
                </a:lnTo>
                <a:lnTo>
                  <a:pt x="250062" y="425577"/>
                </a:lnTo>
                <a:lnTo>
                  <a:pt x="250062" y="423291"/>
                </a:lnTo>
                <a:lnTo>
                  <a:pt x="250062" y="248158"/>
                </a:lnTo>
                <a:lnTo>
                  <a:pt x="88011" y="248158"/>
                </a:lnTo>
                <a:lnTo>
                  <a:pt x="88011" y="423291"/>
                </a:lnTo>
                <a:lnTo>
                  <a:pt x="88011" y="425577"/>
                </a:lnTo>
                <a:lnTo>
                  <a:pt x="87375" y="427482"/>
                </a:lnTo>
                <a:lnTo>
                  <a:pt x="85978" y="429387"/>
                </a:lnTo>
                <a:lnTo>
                  <a:pt x="84709" y="431165"/>
                </a:lnTo>
                <a:lnTo>
                  <a:pt x="65532" y="436372"/>
                </a:lnTo>
                <a:lnTo>
                  <a:pt x="59944" y="437007"/>
                </a:lnTo>
                <a:lnTo>
                  <a:pt x="52831" y="437388"/>
                </a:lnTo>
                <a:lnTo>
                  <a:pt x="44195" y="437388"/>
                </a:lnTo>
                <a:lnTo>
                  <a:pt x="35687" y="437388"/>
                </a:lnTo>
                <a:lnTo>
                  <a:pt x="28575" y="437007"/>
                </a:lnTo>
                <a:lnTo>
                  <a:pt x="22860" y="436372"/>
                </a:lnTo>
                <a:lnTo>
                  <a:pt x="17144" y="435737"/>
                </a:lnTo>
                <a:lnTo>
                  <a:pt x="2159" y="429387"/>
                </a:lnTo>
                <a:lnTo>
                  <a:pt x="635" y="427482"/>
                </a:lnTo>
                <a:lnTo>
                  <a:pt x="0" y="425577"/>
                </a:lnTo>
                <a:lnTo>
                  <a:pt x="0" y="423291"/>
                </a:lnTo>
                <a:lnTo>
                  <a:pt x="0" y="14097"/>
                </a:lnTo>
                <a:lnTo>
                  <a:pt x="0" y="11811"/>
                </a:lnTo>
                <a:lnTo>
                  <a:pt x="635" y="9906"/>
                </a:lnTo>
                <a:lnTo>
                  <a:pt x="2159" y="8128"/>
                </a:lnTo>
                <a:lnTo>
                  <a:pt x="3556" y="6223"/>
                </a:lnTo>
                <a:lnTo>
                  <a:pt x="22860" y="1016"/>
                </a:lnTo>
                <a:lnTo>
                  <a:pt x="28575" y="381"/>
                </a:lnTo>
                <a:lnTo>
                  <a:pt x="35687" y="0"/>
                </a:lnTo>
                <a:lnTo>
                  <a:pt x="44195" y="0"/>
                </a:lnTo>
                <a:close/>
              </a:path>
            </a:pathLst>
          </a:custGeom>
          <a:ln w="18288">
            <a:solidFill>
              <a:srgbClr val="D63936"/>
            </a:solidFill>
          </a:ln>
        </p:spPr>
        <p:txBody>
          <a:bodyPr wrap="square" lIns="0" tIns="0" rIns="0" bIns="0" rtlCol="0"/>
          <a:lstStyle/>
          <a:p>
            <a:endParaRPr/>
          </a:p>
        </p:txBody>
      </p:sp>
      <p:sp>
        <p:nvSpPr>
          <p:cNvPr id="16" name="object 16"/>
          <p:cNvSpPr/>
          <p:nvPr/>
        </p:nvSpPr>
        <p:spPr>
          <a:xfrm>
            <a:off x="5181600" y="2303652"/>
            <a:ext cx="410209" cy="448945"/>
          </a:xfrm>
          <a:custGeom>
            <a:avLst/>
            <a:gdLst/>
            <a:ahLst/>
            <a:cxnLst/>
            <a:rect l="l" t="t" r="r" b="b"/>
            <a:pathLst>
              <a:path w="410210" h="448944">
                <a:moveTo>
                  <a:pt x="209296" y="0"/>
                </a:moveTo>
                <a:lnTo>
                  <a:pt x="255587" y="3301"/>
                </a:lnTo>
                <a:lnTo>
                  <a:pt x="296163" y="13081"/>
                </a:lnTo>
                <a:lnTo>
                  <a:pt x="330755" y="29686"/>
                </a:lnTo>
                <a:lnTo>
                  <a:pt x="370984" y="67768"/>
                </a:lnTo>
                <a:lnTo>
                  <a:pt x="390070" y="102006"/>
                </a:lnTo>
                <a:lnTo>
                  <a:pt x="402923" y="143390"/>
                </a:lnTo>
                <a:lnTo>
                  <a:pt x="409400" y="192158"/>
                </a:lnTo>
                <a:lnTo>
                  <a:pt x="410210" y="219329"/>
                </a:lnTo>
                <a:lnTo>
                  <a:pt x="409374" y="245590"/>
                </a:lnTo>
                <a:lnTo>
                  <a:pt x="402655" y="293874"/>
                </a:lnTo>
                <a:lnTo>
                  <a:pt x="389249" y="336299"/>
                </a:lnTo>
                <a:lnTo>
                  <a:pt x="369298" y="372391"/>
                </a:lnTo>
                <a:lnTo>
                  <a:pt x="342917" y="401943"/>
                </a:lnTo>
                <a:lnTo>
                  <a:pt x="310203" y="424525"/>
                </a:lnTo>
                <a:lnTo>
                  <a:pt x="271176" y="440031"/>
                </a:lnTo>
                <a:lnTo>
                  <a:pt x="226028" y="447841"/>
                </a:lnTo>
                <a:lnTo>
                  <a:pt x="201167" y="448818"/>
                </a:lnTo>
                <a:lnTo>
                  <a:pt x="176716" y="447984"/>
                </a:lnTo>
                <a:lnTo>
                  <a:pt x="132623" y="441317"/>
                </a:lnTo>
                <a:lnTo>
                  <a:pt x="94956" y="428031"/>
                </a:lnTo>
                <a:lnTo>
                  <a:pt x="50164" y="395224"/>
                </a:lnTo>
                <a:lnTo>
                  <a:pt x="19625" y="346217"/>
                </a:lnTo>
                <a:lnTo>
                  <a:pt x="7072" y="304353"/>
                </a:lnTo>
                <a:lnTo>
                  <a:pt x="785" y="254771"/>
                </a:lnTo>
                <a:lnTo>
                  <a:pt x="0" y="227075"/>
                </a:lnTo>
                <a:lnTo>
                  <a:pt x="833" y="201451"/>
                </a:lnTo>
                <a:lnTo>
                  <a:pt x="7500" y="154156"/>
                </a:lnTo>
                <a:lnTo>
                  <a:pt x="20887" y="112269"/>
                </a:lnTo>
                <a:lnTo>
                  <a:pt x="40802" y="76507"/>
                </a:lnTo>
                <a:lnTo>
                  <a:pt x="67236" y="47126"/>
                </a:lnTo>
                <a:lnTo>
                  <a:pt x="99950" y="24509"/>
                </a:lnTo>
                <a:lnTo>
                  <a:pt x="138930" y="8893"/>
                </a:lnTo>
                <a:lnTo>
                  <a:pt x="184269" y="996"/>
                </a:lnTo>
                <a:lnTo>
                  <a:pt x="209296" y="0"/>
                </a:lnTo>
                <a:close/>
              </a:path>
            </a:pathLst>
          </a:custGeom>
          <a:ln w="18288">
            <a:solidFill>
              <a:srgbClr val="D63936"/>
            </a:solidFill>
          </a:ln>
        </p:spPr>
        <p:txBody>
          <a:bodyPr wrap="square" lIns="0" tIns="0" rIns="0" bIns="0" rtlCol="0"/>
          <a:lstStyle/>
          <a:p>
            <a:endParaRPr/>
          </a:p>
        </p:txBody>
      </p:sp>
      <p:sp>
        <p:nvSpPr>
          <p:cNvPr id="17" name="object 17"/>
          <p:cNvSpPr/>
          <p:nvPr/>
        </p:nvSpPr>
        <p:spPr>
          <a:xfrm>
            <a:off x="6477000" y="5967984"/>
            <a:ext cx="2002536" cy="190500"/>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6492875" y="5972225"/>
            <a:ext cx="1978660" cy="165963"/>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6614159" y="1056132"/>
            <a:ext cx="2087879" cy="792479"/>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86155" y="429768"/>
            <a:ext cx="8247888" cy="619048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29768" y="327659"/>
            <a:ext cx="8054340" cy="313334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33400" y="457200"/>
            <a:ext cx="8153400" cy="6096000"/>
          </a:xfrm>
          <a:custGeom>
            <a:avLst/>
            <a:gdLst/>
            <a:ahLst/>
            <a:cxnLst/>
            <a:rect l="l" t="t" r="r" b="b"/>
            <a:pathLst>
              <a:path w="8153400" h="6096000">
                <a:moveTo>
                  <a:pt x="0" y="6096000"/>
                </a:moveTo>
                <a:lnTo>
                  <a:pt x="8153400" y="6096000"/>
                </a:lnTo>
                <a:lnTo>
                  <a:pt x="8153400" y="0"/>
                </a:lnTo>
                <a:lnTo>
                  <a:pt x="0" y="0"/>
                </a:lnTo>
                <a:lnTo>
                  <a:pt x="0" y="6096000"/>
                </a:lnTo>
                <a:close/>
              </a:path>
            </a:pathLst>
          </a:custGeom>
          <a:solidFill>
            <a:srgbClr val="FFFFFF"/>
          </a:solidFill>
        </p:spPr>
        <p:txBody>
          <a:bodyPr wrap="square" lIns="0" tIns="0" rIns="0" bIns="0" rtlCol="0"/>
          <a:lstStyle/>
          <a:p>
            <a:endParaRPr/>
          </a:p>
        </p:txBody>
      </p:sp>
      <p:sp>
        <p:nvSpPr>
          <p:cNvPr id="5" name="object 5"/>
          <p:cNvSpPr/>
          <p:nvPr/>
        </p:nvSpPr>
        <p:spPr>
          <a:xfrm>
            <a:off x="533400" y="457200"/>
            <a:ext cx="8153400" cy="6096000"/>
          </a:xfrm>
          <a:custGeom>
            <a:avLst/>
            <a:gdLst/>
            <a:ahLst/>
            <a:cxnLst/>
            <a:rect l="l" t="t" r="r" b="b"/>
            <a:pathLst>
              <a:path w="8153400" h="6096000">
                <a:moveTo>
                  <a:pt x="0" y="6096000"/>
                </a:moveTo>
                <a:lnTo>
                  <a:pt x="8153400" y="6096000"/>
                </a:lnTo>
                <a:lnTo>
                  <a:pt x="8153400" y="0"/>
                </a:lnTo>
                <a:lnTo>
                  <a:pt x="0" y="0"/>
                </a:lnTo>
                <a:lnTo>
                  <a:pt x="0" y="6096000"/>
                </a:lnTo>
                <a:close/>
              </a:path>
            </a:pathLst>
          </a:custGeom>
          <a:ln w="9144">
            <a:solidFill>
              <a:srgbClr val="FFFFFF"/>
            </a:solidFill>
          </a:ln>
        </p:spPr>
        <p:txBody>
          <a:bodyPr wrap="square" lIns="0" tIns="0" rIns="0" bIns="0" rtlCol="0"/>
          <a:lstStyle/>
          <a:p>
            <a:endParaRPr/>
          </a:p>
        </p:txBody>
      </p:sp>
      <p:sp>
        <p:nvSpPr>
          <p:cNvPr id="6" name="object 6"/>
          <p:cNvSpPr txBox="1">
            <a:spLocks noGrp="1"/>
          </p:cNvSpPr>
          <p:nvPr>
            <p:ph type="title"/>
          </p:nvPr>
        </p:nvSpPr>
        <p:spPr>
          <a:xfrm>
            <a:off x="3479419" y="409143"/>
            <a:ext cx="1947545" cy="391795"/>
          </a:xfrm>
          <a:prstGeom prst="rect">
            <a:avLst/>
          </a:prstGeom>
        </p:spPr>
        <p:txBody>
          <a:bodyPr vert="horz" wrap="square" lIns="0" tIns="12700" rIns="0" bIns="0" rtlCol="0">
            <a:spAutoFit/>
          </a:bodyPr>
          <a:lstStyle/>
          <a:p>
            <a:pPr marL="12700">
              <a:lnSpc>
                <a:spcPct val="100000"/>
              </a:lnSpc>
              <a:spcBef>
                <a:spcPts val="100"/>
              </a:spcBef>
            </a:pPr>
            <a:r>
              <a:rPr b="1" spc="-5" dirty="0">
                <a:latin typeface="Calibri"/>
                <a:cs typeface="Calibri"/>
              </a:rPr>
              <a:t>FIBRE </a:t>
            </a:r>
            <a:r>
              <a:rPr b="1" spc="-30" dirty="0">
                <a:latin typeface="Calibri"/>
                <a:cs typeface="Calibri"/>
              </a:rPr>
              <a:t>TO</a:t>
            </a:r>
            <a:r>
              <a:rPr b="1" spc="-55" dirty="0">
                <a:latin typeface="Calibri"/>
                <a:cs typeface="Calibri"/>
              </a:rPr>
              <a:t> </a:t>
            </a:r>
            <a:r>
              <a:rPr b="1" spc="-30" dirty="0">
                <a:latin typeface="Calibri"/>
                <a:cs typeface="Calibri"/>
              </a:rPr>
              <a:t>FARIC</a:t>
            </a:r>
          </a:p>
        </p:txBody>
      </p:sp>
      <p:sp>
        <p:nvSpPr>
          <p:cNvPr id="7" name="object 7"/>
          <p:cNvSpPr txBox="1"/>
          <p:nvPr/>
        </p:nvSpPr>
        <p:spPr>
          <a:xfrm>
            <a:off x="612140" y="778509"/>
            <a:ext cx="7631430" cy="2465070"/>
          </a:xfrm>
          <a:prstGeom prst="rect">
            <a:avLst/>
          </a:prstGeom>
        </p:spPr>
        <p:txBody>
          <a:bodyPr vert="horz" wrap="square" lIns="0" tIns="13335" rIns="0" bIns="0" rtlCol="0">
            <a:spAutoFit/>
          </a:bodyPr>
          <a:lstStyle/>
          <a:p>
            <a:pPr marL="12700" marR="240029">
              <a:lnSpc>
                <a:spcPct val="100000"/>
              </a:lnSpc>
              <a:spcBef>
                <a:spcPts val="105"/>
              </a:spcBef>
            </a:pPr>
            <a:r>
              <a:rPr sz="2000" dirty="0">
                <a:latin typeface="Calibri"/>
                <a:cs typeface="Calibri"/>
              </a:rPr>
              <a:t>A </a:t>
            </a:r>
            <a:r>
              <a:rPr sz="2000" spc="-10" dirty="0">
                <a:latin typeface="Calibri"/>
                <a:cs typeface="Calibri"/>
              </a:rPr>
              <a:t>Material </a:t>
            </a:r>
            <a:r>
              <a:rPr sz="2000" dirty="0">
                <a:latin typeface="Calibri"/>
                <a:cs typeface="Calibri"/>
              </a:rPr>
              <a:t>which is </a:t>
            </a:r>
            <a:r>
              <a:rPr sz="2000" spc="-10" dirty="0">
                <a:latin typeface="Calibri"/>
                <a:cs typeface="Calibri"/>
              </a:rPr>
              <a:t>available </a:t>
            </a:r>
            <a:r>
              <a:rPr sz="2000" dirty="0">
                <a:latin typeface="Calibri"/>
                <a:cs typeface="Calibri"/>
              </a:rPr>
              <a:t>in the </a:t>
            </a:r>
            <a:r>
              <a:rPr sz="2000" spc="-15" dirty="0">
                <a:latin typeface="Calibri"/>
                <a:cs typeface="Calibri"/>
              </a:rPr>
              <a:t>form </a:t>
            </a:r>
            <a:r>
              <a:rPr sz="2000" spc="-5" dirty="0">
                <a:latin typeface="Calibri"/>
                <a:cs typeface="Calibri"/>
              </a:rPr>
              <a:t>of </a:t>
            </a:r>
            <a:r>
              <a:rPr sz="2000" dirty="0">
                <a:latin typeface="Calibri"/>
                <a:cs typeface="Calibri"/>
              </a:rPr>
              <a:t>thin and </a:t>
            </a:r>
            <a:r>
              <a:rPr sz="2000" spc="-5" dirty="0">
                <a:latin typeface="Calibri"/>
                <a:cs typeface="Calibri"/>
              </a:rPr>
              <a:t>continuous </a:t>
            </a:r>
            <a:r>
              <a:rPr sz="2000" spc="-10" dirty="0">
                <a:latin typeface="Calibri"/>
                <a:cs typeface="Calibri"/>
              </a:rPr>
              <a:t>stand </a:t>
            </a:r>
            <a:r>
              <a:rPr sz="2000" dirty="0">
                <a:latin typeface="Calibri"/>
                <a:cs typeface="Calibri"/>
              </a:rPr>
              <a:t>is  </a:t>
            </a:r>
            <a:r>
              <a:rPr sz="2000" spc="-5" dirty="0">
                <a:latin typeface="Calibri"/>
                <a:cs typeface="Calibri"/>
              </a:rPr>
              <a:t>called</a:t>
            </a:r>
            <a:r>
              <a:rPr sz="2000" dirty="0">
                <a:latin typeface="Calibri"/>
                <a:cs typeface="Calibri"/>
              </a:rPr>
              <a:t> </a:t>
            </a:r>
            <a:r>
              <a:rPr sz="2000" b="1" spc="-5" dirty="0">
                <a:latin typeface="Calibri"/>
                <a:cs typeface="Calibri"/>
              </a:rPr>
              <a:t>Fibre.</a:t>
            </a:r>
            <a:endParaRPr sz="2000">
              <a:latin typeface="Calibri"/>
              <a:cs typeface="Calibri"/>
            </a:endParaRPr>
          </a:p>
          <a:p>
            <a:pPr marL="12700" marR="5080">
              <a:lnSpc>
                <a:spcPct val="100000"/>
              </a:lnSpc>
            </a:pPr>
            <a:r>
              <a:rPr sz="2000" spc="-5" dirty="0">
                <a:latin typeface="Calibri"/>
                <a:cs typeface="Calibri"/>
              </a:rPr>
              <a:t>The </a:t>
            </a:r>
            <a:r>
              <a:rPr sz="2000" dirty="0">
                <a:latin typeface="Calibri"/>
                <a:cs typeface="Calibri"/>
              </a:rPr>
              <a:t>thin </a:t>
            </a:r>
            <a:r>
              <a:rPr sz="2000" spc="-10" dirty="0">
                <a:latin typeface="Calibri"/>
                <a:cs typeface="Calibri"/>
              </a:rPr>
              <a:t>strands </a:t>
            </a:r>
            <a:r>
              <a:rPr sz="2000" spc="-5" dirty="0">
                <a:latin typeface="Calibri"/>
                <a:cs typeface="Calibri"/>
              </a:rPr>
              <a:t>of thread that </a:t>
            </a:r>
            <a:r>
              <a:rPr sz="2000" spc="-10" dirty="0">
                <a:latin typeface="Calibri"/>
                <a:cs typeface="Calibri"/>
              </a:rPr>
              <a:t>we </a:t>
            </a:r>
            <a:r>
              <a:rPr sz="2000" spc="-5" dirty="0">
                <a:latin typeface="Calibri"/>
                <a:cs typeface="Calibri"/>
              </a:rPr>
              <a:t>see </a:t>
            </a:r>
            <a:r>
              <a:rPr sz="2000" spc="-10" dirty="0">
                <a:latin typeface="Calibri"/>
                <a:cs typeface="Calibri"/>
              </a:rPr>
              <a:t>are </a:t>
            </a:r>
            <a:r>
              <a:rPr sz="2000" dirty="0">
                <a:latin typeface="Calibri"/>
                <a:cs typeface="Calibri"/>
              </a:rPr>
              <a:t>made </a:t>
            </a:r>
            <a:r>
              <a:rPr sz="2000" spc="-5" dirty="0">
                <a:latin typeface="Calibri"/>
                <a:cs typeface="Calibri"/>
              </a:rPr>
              <a:t>up of </a:t>
            </a:r>
            <a:r>
              <a:rPr sz="2000" spc="-10" dirty="0">
                <a:latin typeface="Calibri"/>
                <a:cs typeface="Calibri"/>
              </a:rPr>
              <a:t>still </a:t>
            </a:r>
            <a:r>
              <a:rPr sz="2000" dirty="0">
                <a:latin typeface="Calibri"/>
                <a:cs typeface="Calibri"/>
              </a:rPr>
              <a:t>thinner </a:t>
            </a:r>
            <a:r>
              <a:rPr sz="2000" spc="-10" dirty="0">
                <a:latin typeface="Calibri"/>
                <a:cs typeface="Calibri"/>
              </a:rPr>
              <a:t>strands  </a:t>
            </a:r>
            <a:r>
              <a:rPr sz="2000" spc="-5" dirty="0">
                <a:latin typeface="Calibri"/>
                <a:cs typeface="Calibri"/>
              </a:rPr>
              <a:t>called</a:t>
            </a:r>
            <a:r>
              <a:rPr sz="2000" dirty="0">
                <a:latin typeface="Calibri"/>
                <a:cs typeface="Calibri"/>
              </a:rPr>
              <a:t> </a:t>
            </a:r>
            <a:r>
              <a:rPr sz="2000" b="1" spc="-5" dirty="0">
                <a:latin typeface="Calibri"/>
                <a:cs typeface="Calibri"/>
              </a:rPr>
              <a:t>Fibres</a:t>
            </a:r>
            <a:r>
              <a:rPr sz="2000" spc="-5" dirty="0">
                <a:latin typeface="Calibri"/>
                <a:cs typeface="Calibri"/>
              </a:rPr>
              <a:t>.</a:t>
            </a:r>
            <a:endParaRPr sz="2000">
              <a:latin typeface="Calibri"/>
              <a:cs typeface="Calibri"/>
            </a:endParaRPr>
          </a:p>
          <a:p>
            <a:pPr marL="12700">
              <a:lnSpc>
                <a:spcPct val="100000"/>
              </a:lnSpc>
            </a:pPr>
            <a:r>
              <a:rPr sz="2000" spc="-5" dirty="0">
                <a:latin typeface="Calibri"/>
                <a:cs typeface="Calibri"/>
              </a:rPr>
              <a:t>The </a:t>
            </a:r>
            <a:r>
              <a:rPr sz="2000" dirty="0">
                <a:latin typeface="Calibri"/>
                <a:cs typeface="Calibri"/>
              </a:rPr>
              <a:t>cloth </a:t>
            </a:r>
            <a:r>
              <a:rPr sz="2000" spc="-5" dirty="0">
                <a:latin typeface="Calibri"/>
                <a:cs typeface="Calibri"/>
              </a:rPr>
              <a:t>produced by </a:t>
            </a:r>
            <a:r>
              <a:rPr sz="2000" spc="-10" dirty="0">
                <a:latin typeface="Calibri"/>
                <a:cs typeface="Calibri"/>
              </a:rPr>
              <a:t>weaving </a:t>
            </a:r>
            <a:r>
              <a:rPr sz="2000" dirty="0">
                <a:latin typeface="Calibri"/>
                <a:cs typeface="Calibri"/>
              </a:rPr>
              <a:t>or </a:t>
            </a:r>
            <a:r>
              <a:rPr sz="2000" spc="-5" dirty="0">
                <a:latin typeface="Calibri"/>
                <a:cs typeface="Calibri"/>
              </a:rPr>
              <a:t>knitting </a:t>
            </a:r>
            <a:r>
              <a:rPr sz="2000" spc="-15" dirty="0">
                <a:latin typeface="Calibri"/>
                <a:cs typeface="Calibri"/>
              </a:rPr>
              <a:t>textile </a:t>
            </a:r>
            <a:r>
              <a:rPr sz="2000" spc="-10" dirty="0">
                <a:latin typeface="Calibri"/>
                <a:cs typeface="Calibri"/>
              </a:rPr>
              <a:t>fibre </a:t>
            </a:r>
            <a:r>
              <a:rPr sz="2000" dirty="0">
                <a:latin typeface="Calibri"/>
                <a:cs typeface="Calibri"/>
              </a:rPr>
              <a:t>is </a:t>
            </a:r>
            <a:r>
              <a:rPr sz="2000" spc="-5" dirty="0">
                <a:latin typeface="Calibri"/>
                <a:cs typeface="Calibri"/>
              </a:rPr>
              <a:t>called</a:t>
            </a:r>
            <a:r>
              <a:rPr sz="2000" spc="30" dirty="0">
                <a:latin typeface="Calibri"/>
                <a:cs typeface="Calibri"/>
              </a:rPr>
              <a:t> </a:t>
            </a:r>
            <a:r>
              <a:rPr sz="2000" b="1" spc="-10" dirty="0">
                <a:latin typeface="Calibri"/>
                <a:cs typeface="Calibri"/>
              </a:rPr>
              <a:t>Fabric</a:t>
            </a:r>
            <a:r>
              <a:rPr sz="2000" spc="-10" dirty="0">
                <a:latin typeface="Calibri"/>
                <a:cs typeface="Calibri"/>
              </a:rPr>
              <a:t>.</a:t>
            </a:r>
            <a:endParaRPr sz="2000">
              <a:latin typeface="Calibri"/>
              <a:cs typeface="Calibri"/>
            </a:endParaRPr>
          </a:p>
          <a:p>
            <a:pPr marL="12700">
              <a:lnSpc>
                <a:spcPct val="100000"/>
              </a:lnSpc>
            </a:pPr>
            <a:r>
              <a:rPr sz="2000" spc="-10" dirty="0">
                <a:latin typeface="Calibri"/>
                <a:cs typeface="Calibri"/>
              </a:rPr>
              <a:t>There are two </a:t>
            </a:r>
            <a:r>
              <a:rPr sz="2000" dirty="0">
                <a:latin typeface="Calibri"/>
                <a:cs typeface="Calibri"/>
              </a:rPr>
              <a:t>types </a:t>
            </a:r>
            <a:r>
              <a:rPr sz="2000" spc="-5">
                <a:latin typeface="Calibri"/>
                <a:cs typeface="Calibri"/>
              </a:rPr>
              <a:t>of </a:t>
            </a:r>
            <a:r>
              <a:rPr sz="2000" spc="-10" smtClean="0">
                <a:latin typeface="Calibri"/>
                <a:cs typeface="Calibri"/>
              </a:rPr>
              <a:t>fibres</a:t>
            </a:r>
            <a:r>
              <a:rPr lang="en-US" sz="2000" spc="-10" dirty="0" smtClean="0">
                <a:latin typeface="Calibri"/>
                <a:cs typeface="Calibri"/>
              </a:rPr>
              <a:t> are-</a:t>
            </a:r>
            <a:endParaRPr sz="2000">
              <a:latin typeface="Calibri"/>
              <a:cs typeface="Calibri"/>
            </a:endParaRPr>
          </a:p>
          <a:p>
            <a:pPr marL="263525" indent="-251460">
              <a:lnSpc>
                <a:spcPct val="100000"/>
              </a:lnSpc>
              <a:buAutoNum type="arabicPeriod"/>
              <a:tabLst>
                <a:tab pos="264160" algn="l"/>
              </a:tabLst>
            </a:pPr>
            <a:r>
              <a:rPr sz="2000" spc="-10" dirty="0">
                <a:latin typeface="Calibri"/>
                <a:cs typeface="Calibri"/>
              </a:rPr>
              <a:t>Natural</a:t>
            </a:r>
            <a:r>
              <a:rPr sz="2000" spc="-20" dirty="0">
                <a:latin typeface="Calibri"/>
                <a:cs typeface="Calibri"/>
              </a:rPr>
              <a:t> </a:t>
            </a:r>
            <a:r>
              <a:rPr sz="2000" spc="-10" dirty="0">
                <a:latin typeface="Calibri"/>
                <a:cs typeface="Calibri"/>
              </a:rPr>
              <a:t>Fibre</a:t>
            </a:r>
            <a:endParaRPr sz="2000">
              <a:latin typeface="Calibri"/>
              <a:cs typeface="Calibri"/>
            </a:endParaRPr>
          </a:p>
          <a:p>
            <a:pPr marL="263525" indent="-251460">
              <a:lnSpc>
                <a:spcPct val="100000"/>
              </a:lnSpc>
              <a:buAutoNum type="arabicPeriod"/>
              <a:tabLst>
                <a:tab pos="264160" algn="l"/>
              </a:tabLst>
            </a:pPr>
            <a:r>
              <a:rPr sz="2000" smtClean="0">
                <a:latin typeface="Calibri"/>
                <a:cs typeface="Calibri"/>
              </a:rPr>
              <a:t>Man </a:t>
            </a:r>
            <a:r>
              <a:rPr sz="2000" dirty="0">
                <a:latin typeface="Calibri"/>
                <a:cs typeface="Calibri"/>
              </a:rPr>
              <a:t>Made </a:t>
            </a:r>
            <a:r>
              <a:rPr sz="2000" spc="-10" dirty="0">
                <a:latin typeface="Calibri"/>
                <a:cs typeface="Calibri"/>
              </a:rPr>
              <a:t>fibre </a:t>
            </a:r>
            <a:r>
              <a:rPr sz="2000" spc="-5" dirty="0">
                <a:latin typeface="Calibri"/>
                <a:cs typeface="Calibri"/>
              </a:rPr>
              <a:t>or Synthetic</a:t>
            </a:r>
            <a:r>
              <a:rPr sz="2000" spc="-30" dirty="0">
                <a:latin typeface="Calibri"/>
                <a:cs typeface="Calibri"/>
              </a:rPr>
              <a:t> </a:t>
            </a:r>
            <a:r>
              <a:rPr sz="2000" spc="-10" dirty="0">
                <a:latin typeface="Calibri"/>
                <a:cs typeface="Calibri"/>
              </a:rPr>
              <a:t>Fibre</a:t>
            </a:r>
            <a:endParaRPr sz="2000">
              <a:latin typeface="Calibri"/>
              <a:cs typeface="Calibri"/>
            </a:endParaRPr>
          </a:p>
        </p:txBody>
      </p:sp>
      <p:sp>
        <p:nvSpPr>
          <p:cNvPr id="8" name="object 8"/>
          <p:cNvSpPr/>
          <p:nvPr/>
        </p:nvSpPr>
        <p:spPr>
          <a:xfrm>
            <a:off x="4724400" y="3352800"/>
            <a:ext cx="4191000" cy="323850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304800" y="3352800"/>
            <a:ext cx="4344924" cy="3200400"/>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690359" y="3265932"/>
            <a:ext cx="2087879" cy="792479"/>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3727" y="330453"/>
            <a:ext cx="8143875" cy="936154"/>
          </a:xfrm>
          <a:prstGeom prst="rect">
            <a:avLst/>
          </a:prstGeom>
        </p:spPr>
        <p:txBody>
          <a:bodyPr vert="horz" wrap="square" lIns="0" tIns="12700" rIns="0" bIns="0" rtlCol="0">
            <a:spAutoFit/>
          </a:bodyPr>
          <a:lstStyle/>
          <a:p>
            <a:pPr marL="269875" algn="ctr">
              <a:lnSpc>
                <a:spcPts val="2395"/>
              </a:lnSpc>
              <a:spcBef>
                <a:spcPts val="100"/>
              </a:spcBef>
            </a:pPr>
            <a:r>
              <a:rPr sz="2000" b="1" spc="-5" dirty="0">
                <a:latin typeface="Calibri"/>
                <a:cs typeface="Calibri"/>
              </a:rPr>
              <a:t>TYPES OF</a:t>
            </a:r>
            <a:r>
              <a:rPr sz="2000" b="1" spc="-30" dirty="0">
                <a:latin typeface="Calibri"/>
                <a:cs typeface="Calibri"/>
              </a:rPr>
              <a:t> </a:t>
            </a:r>
            <a:r>
              <a:rPr sz="2000" b="1" spc="-5" dirty="0">
                <a:latin typeface="Calibri"/>
                <a:cs typeface="Calibri"/>
              </a:rPr>
              <a:t>FIBRES</a:t>
            </a:r>
            <a:endParaRPr sz="2000">
              <a:latin typeface="Calibri"/>
              <a:cs typeface="Calibri"/>
            </a:endParaRPr>
          </a:p>
          <a:p>
            <a:pPr marL="12700">
              <a:lnSpc>
                <a:spcPts val="2395"/>
              </a:lnSpc>
            </a:pPr>
            <a:r>
              <a:rPr sz="2000" b="1" spc="-15" dirty="0">
                <a:latin typeface="Calibri"/>
                <a:cs typeface="Calibri"/>
              </a:rPr>
              <a:t>Natural </a:t>
            </a:r>
            <a:r>
              <a:rPr sz="2000" b="1" spc="-5" dirty="0">
                <a:latin typeface="Calibri"/>
                <a:cs typeface="Calibri"/>
              </a:rPr>
              <a:t>Fibre: </a:t>
            </a:r>
            <a:r>
              <a:rPr sz="2000" spc="-5" dirty="0"/>
              <a:t>The </a:t>
            </a:r>
            <a:r>
              <a:rPr sz="2000" spc="-10" dirty="0"/>
              <a:t>fibres </a:t>
            </a:r>
            <a:r>
              <a:rPr sz="2000" dirty="0"/>
              <a:t>which </a:t>
            </a:r>
            <a:r>
              <a:rPr sz="2000" spc="-15" dirty="0"/>
              <a:t>are </a:t>
            </a:r>
            <a:r>
              <a:rPr sz="2000" spc="-5" dirty="0"/>
              <a:t>obtained </a:t>
            </a:r>
            <a:r>
              <a:rPr sz="2000" spc="-15"/>
              <a:t>from </a:t>
            </a:r>
            <a:r>
              <a:rPr sz="2000" spc="-5" smtClean="0"/>
              <a:t>plan</a:t>
            </a:r>
            <a:r>
              <a:rPr lang="en-US" sz="2000" spc="-5" dirty="0" err="1" smtClean="0"/>
              <a:t>ts</a:t>
            </a:r>
            <a:r>
              <a:rPr sz="2000" spc="-5" smtClean="0"/>
              <a:t> </a:t>
            </a:r>
            <a:r>
              <a:rPr sz="2000" dirty="0"/>
              <a:t>and </a:t>
            </a:r>
            <a:r>
              <a:rPr sz="2000" spc="-5" dirty="0"/>
              <a:t>animals </a:t>
            </a:r>
            <a:r>
              <a:rPr sz="2000" spc="-10" dirty="0"/>
              <a:t>are</a:t>
            </a:r>
            <a:r>
              <a:rPr sz="2000" spc="114" dirty="0"/>
              <a:t> </a:t>
            </a:r>
            <a:r>
              <a:rPr sz="2000" spc="-5" dirty="0"/>
              <a:t>called</a:t>
            </a:r>
            <a:endParaRPr sz="2000">
              <a:latin typeface="Calibri"/>
              <a:cs typeface="Calibri"/>
            </a:endParaRPr>
          </a:p>
        </p:txBody>
      </p:sp>
      <p:sp>
        <p:nvSpPr>
          <p:cNvPr id="3" name="object 3"/>
          <p:cNvSpPr txBox="1"/>
          <p:nvPr/>
        </p:nvSpPr>
        <p:spPr>
          <a:xfrm>
            <a:off x="363727" y="940434"/>
            <a:ext cx="3527425" cy="635635"/>
          </a:xfrm>
          <a:prstGeom prst="rect">
            <a:avLst/>
          </a:prstGeom>
        </p:spPr>
        <p:txBody>
          <a:bodyPr vert="horz" wrap="square" lIns="0" tIns="13335" rIns="0" bIns="0" rtlCol="0">
            <a:spAutoFit/>
          </a:bodyPr>
          <a:lstStyle/>
          <a:p>
            <a:pPr marL="1614170">
              <a:lnSpc>
                <a:spcPct val="100000"/>
              </a:lnSpc>
              <a:spcBef>
                <a:spcPts val="105"/>
              </a:spcBef>
            </a:pPr>
            <a:r>
              <a:rPr sz="2000" spc="-10" smtClean="0">
                <a:latin typeface="Calibri"/>
                <a:cs typeface="Calibri"/>
              </a:rPr>
              <a:t>Natural</a:t>
            </a:r>
            <a:r>
              <a:rPr sz="2000" spc="-25" smtClean="0">
                <a:latin typeface="Calibri"/>
                <a:cs typeface="Calibri"/>
              </a:rPr>
              <a:t> </a:t>
            </a:r>
            <a:r>
              <a:rPr sz="2000" spc="-5" dirty="0">
                <a:latin typeface="Calibri"/>
                <a:cs typeface="Calibri"/>
              </a:rPr>
              <a:t>Fibres.</a:t>
            </a:r>
            <a:endParaRPr sz="2000">
              <a:latin typeface="Calibri"/>
              <a:cs typeface="Calibri"/>
            </a:endParaRPr>
          </a:p>
          <a:p>
            <a:pPr marL="12700">
              <a:lnSpc>
                <a:spcPct val="100000"/>
              </a:lnSpc>
            </a:pPr>
            <a:r>
              <a:rPr sz="2000" b="1" spc="-5" dirty="0">
                <a:latin typeface="Calibri"/>
                <a:cs typeface="Calibri"/>
              </a:rPr>
              <a:t>Example: </a:t>
            </a:r>
            <a:r>
              <a:rPr sz="2000" spc="-10" dirty="0">
                <a:latin typeface="Calibri"/>
                <a:cs typeface="Calibri"/>
              </a:rPr>
              <a:t>Cotton </a:t>
            </a:r>
            <a:r>
              <a:rPr sz="2000" spc="-20" dirty="0">
                <a:latin typeface="Calibri"/>
                <a:cs typeface="Calibri"/>
              </a:rPr>
              <a:t>Wool, </a:t>
            </a:r>
            <a:r>
              <a:rPr sz="2000" spc="-5" dirty="0">
                <a:latin typeface="Calibri"/>
                <a:cs typeface="Calibri"/>
              </a:rPr>
              <a:t>Jute </a:t>
            </a:r>
            <a:r>
              <a:rPr sz="2000" dirty="0">
                <a:latin typeface="Calibri"/>
                <a:cs typeface="Calibri"/>
              </a:rPr>
              <a:t>&amp;</a:t>
            </a:r>
            <a:r>
              <a:rPr sz="2000" spc="-85" dirty="0">
                <a:latin typeface="Calibri"/>
                <a:cs typeface="Calibri"/>
              </a:rPr>
              <a:t> </a:t>
            </a:r>
            <a:r>
              <a:rPr sz="2000" spc="-5" dirty="0">
                <a:latin typeface="Calibri"/>
                <a:cs typeface="Calibri"/>
              </a:rPr>
              <a:t>Silk</a:t>
            </a:r>
            <a:endParaRPr sz="2000">
              <a:latin typeface="Calibri"/>
              <a:cs typeface="Calibri"/>
            </a:endParaRPr>
          </a:p>
        </p:txBody>
      </p:sp>
      <p:sp>
        <p:nvSpPr>
          <p:cNvPr id="4" name="object 4"/>
          <p:cNvSpPr/>
          <p:nvPr/>
        </p:nvSpPr>
        <p:spPr>
          <a:xfrm>
            <a:off x="304800" y="1676400"/>
            <a:ext cx="3505200" cy="233324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267200" y="1295400"/>
            <a:ext cx="4343400" cy="26670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81000" y="4267200"/>
            <a:ext cx="3429000" cy="236220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343400" y="4114800"/>
            <a:ext cx="4335780" cy="2572512"/>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688340" y="3447110"/>
            <a:ext cx="669925" cy="300355"/>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C</a:t>
            </a:r>
            <a:r>
              <a:rPr sz="1800" b="1" dirty="0">
                <a:solidFill>
                  <a:srgbClr val="FFFFFF"/>
                </a:solidFill>
                <a:latin typeface="Calibri"/>
                <a:cs typeface="Calibri"/>
              </a:rPr>
              <a:t>o</a:t>
            </a:r>
            <a:r>
              <a:rPr sz="1800" b="1" spc="-25" dirty="0">
                <a:solidFill>
                  <a:srgbClr val="FFFFFF"/>
                </a:solidFill>
                <a:latin typeface="Calibri"/>
                <a:cs typeface="Calibri"/>
              </a:rPr>
              <a:t>t</a:t>
            </a:r>
            <a:r>
              <a:rPr sz="1800" b="1" spc="-15" dirty="0">
                <a:solidFill>
                  <a:srgbClr val="FFFFFF"/>
                </a:solidFill>
                <a:latin typeface="Calibri"/>
                <a:cs typeface="Calibri"/>
              </a:rPr>
              <a:t>t</a:t>
            </a:r>
            <a:r>
              <a:rPr sz="1800" b="1" dirty="0">
                <a:solidFill>
                  <a:srgbClr val="FFFFFF"/>
                </a:solidFill>
                <a:latin typeface="Calibri"/>
                <a:cs typeface="Calibri"/>
              </a:rPr>
              <a:t>on</a:t>
            </a:r>
            <a:endParaRPr sz="1800">
              <a:latin typeface="Calibri"/>
              <a:cs typeface="Calibri"/>
            </a:endParaRPr>
          </a:p>
        </p:txBody>
      </p:sp>
      <p:sp>
        <p:nvSpPr>
          <p:cNvPr id="9" name="object 9"/>
          <p:cNvSpPr txBox="1"/>
          <p:nvPr/>
        </p:nvSpPr>
        <p:spPr>
          <a:xfrm>
            <a:off x="3102991" y="4362069"/>
            <a:ext cx="526415" cy="299720"/>
          </a:xfrm>
          <a:prstGeom prst="rect">
            <a:avLst/>
          </a:prstGeom>
        </p:spPr>
        <p:txBody>
          <a:bodyPr vert="horz" wrap="square" lIns="0" tIns="12700" rIns="0" bIns="0" rtlCol="0">
            <a:spAutoFit/>
          </a:bodyPr>
          <a:lstStyle/>
          <a:p>
            <a:pPr marL="12700">
              <a:lnSpc>
                <a:spcPct val="100000"/>
              </a:lnSpc>
              <a:spcBef>
                <a:spcPts val="100"/>
              </a:spcBef>
            </a:pPr>
            <a:r>
              <a:rPr sz="1800" b="1" spc="-75" dirty="0">
                <a:solidFill>
                  <a:srgbClr val="FFFFFF"/>
                </a:solidFill>
                <a:latin typeface="Calibri"/>
                <a:cs typeface="Calibri"/>
              </a:rPr>
              <a:t>W</a:t>
            </a:r>
            <a:r>
              <a:rPr sz="1800" b="1" dirty="0">
                <a:solidFill>
                  <a:srgbClr val="FFFFFF"/>
                </a:solidFill>
                <a:latin typeface="Calibri"/>
                <a:cs typeface="Calibri"/>
              </a:rPr>
              <a:t>o</a:t>
            </a:r>
            <a:r>
              <a:rPr sz="1800" b="1" spc="5" dirty="0">
                <a:solidFill>
                  <a:srgbClr val="FFFFFF"/>
                </a:solidFill>
                <a:latin typeface="Calibri"/>
                <a:cs typeface="Calibri"/>
              </a:rPr>
              <a:t>o</a:t>
            </a:r>
            <a:r>
              <a:rPr sz="1800" b="1" dirty="0">
                <a:solidFill>
                  <a:srgbClr val="FFFFFF"/>
                </a:solidFill>
                <a:latin typeface="Calibri"/>
                <a:cs typeface="Calibri"/>
              </a:rPr>
              <a:t>l</a:t>
            </a:r>
            <a:endParaRPr sz="1800">
              <a:latin typeface="Calibri"/>
              <a:cs typeface="Calibri"/>
            </a:endParaRPr>
          </a:p>
        </p:txBody>
      </p:sp>
      <p:sp>
        <p:nvSpPr>
          <p:cNvPr id="10" name="object 10"/>
          <p:cNvSpPr txBox="1"/>
          <p:nvPr/>
        </p:nvSpPr>
        <p:spPr>
          <a:xfrm>
            <a:off x="7471409" y="3066415"/>
            <a:ext cx="35623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Calibri"/>
                <a:cs typeface="Calibri"/>
              </a:rPr>
              <a:t>Silk</a:t>
            </a:r>
            <a:endParaRPr sz="1800">
              <a:latin typeface="Calibri"/>
              <a:cs typeface="Calibri"/>
            </a:endParaRPr>
          </a:p>
        </p:txBody>
      </p:sp>
      <p:sp>
        <p:nvSpPr>
          <p:cNvPr id="11" name="object 11"/>
          <p:cNvSpPr txBox="1"/>
          <p:nvPr/>
        </p:nvSpPr>
        <p:spPr>
          <a:xfrm>
            <a:off x="6075045" y="6267399"/>
            <a:ext cx="41592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FFFF"/>
                </a:solidFill>
                <a:latin typeface="Calibri"/>
                <a:cs typeface="Calibri"/>
              </a:rPr>
              <a:t>J</a:t>
            </a:r>
            <a:r>
              <a:rPr sz="1800" b="1" spc="5" dirty="0">
                <a:solidFill>
                  <a:srgbClr val="FFFFFF"/>
                </a:solidFill>
                <a:latin typeface="Calibri"/>
                <a:cs typeface="Calibri"/>
              </a:rPr>
              <a:t>u</a:t>
            </a:r>
            <a:r>
              <a:rPr sz="1800" b="1" spc="-25" dirty="0">
                <a:solidFill>
                  <a:srgbClr val="FFFFFF"/>
                </a:solidFill>
                <a:latin typeface="Calibri"/>
                <a:cs typeface="Calibri"/>
              </a:rPr>
              <a:t>t</a:t>
            </a:r>
            <a:r>
              <a:rPr sz="1800" b="1" dirty="0">
                <a:solidFill>
                  <a:srgbClr val="FFFFFF"/>
                </a:solidFill>
                <a:latin typeface="Calibri"/>
                <a:cs typeface="Calibri"/>
              </a:rPr>
              <a:t>e</a:t>
            </a:r>
            <a:endParaRPr sz="1800">
              <a:latin typeface="Calibri"/>
              <a:cs typeface="Calibri"/>
            </a:endParaRPr>
          </a:p>
        </p:txBody>
      </p:sp>
      <p:sp>
        <p:nvSpPr>
          <p:cNvPr id="12" name="object 12"/>
          <p:cNvSpPr/>
          <p:nvPr/>
        </p:nvSpPr>
        <p:spPr>
          <a:xfrm>
            <a:off x="6995159" y="675131"/>
            <a:ext cx="1859279" cy="563879"/>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340" y="249377"/>
            <a:ext cx="8261350" cy="321242"/>
          </a:xfrm>
          <a:prstGeom prst="rect">
            <a:avLst/>
          </a:prstGeom>
        </p:spPr>
        <p:txBody>
          <a:bodyPr vert="horz" wrap="square" lIns="0" tIns="13335" rIns="0" bIns="0" rtlCol="0">
            <a:spAutoFit/>
          </a:bodyPr>
          <a:lstStyle/>
          <a:p>
            <a:pPr marL="12700">
              <a:lnSpc>
                <a:spcPct val="100000"/>
              </a:lnSpc>
              <a:spcBef>
                <a:spcPts val="105"/>
              </a:spcBef>
            </a:pPr>
            <a:r>
              <a:rPr sz="2000" b="1" dirty="0">
                <a:latin typeface="Calibri"/>
                <a:cs typeface="Calibri"/>
              </a:rPr>
              <a:t>Man-Made or </a:t>
            </a:r>
            <a:r>
              <a:rPr sz="2000" b="1" spc="-5" dirty="0">
                <a:latin typeface="Calibri"/>
                <a:cs typeface="Calibri"/>
              </a:rPr>
              <a:t>Synthetic Fibres</a:t>
            </a:r>
            <a:r>
              <a:rPr sz="2000" spc="-5" dirty="0"/>
              <a:t>: The </a:t>
            </a:r>
            <a:r>
              <a:rPr sz="2000" spc="-10" dirty="0"/>
              <a:t>fibres </a:t>
            </a:r>
            <a:r>
              <a:rPr sz="2000" spc="-5" dirty="0"/>
              <a:t>that </a:t>
            </a:r>
            <a:r>
              <a:rPr sz="2000" spc="-10" dirty="0"/>
              <a:t>are synthesized </a:t>
            </a:r>
            <a:r>
              <a:rPr sz="2000" dirty="0"/>
              <a:t>in </a:t>
            </a:r>
            <a:r>
              <a:rPr sz="2000" spc="-10"/>
              <a:t>laboratory</a:t>
            </a:r>
            <a:r>
              <a:rPr sz="2000" spc="5"/>
              <a:t> </a:t>
            </a:r>
            <a:r>
              <a:rPr sz="2000" spc="-10" smtClean="0"/>
              <a:t>are</a:t>
            </a:r>
            <a:endParaRPr sz="2000">
              <a:latin typeface="Calibri"/>
              <a:cs typeface="Calibri"/>
            </a:endParaRPr>
          </a:p>
        </p:txBody>
      </p:sp>
      <p:sp>
        <p:nvSpPr>
          <p:cNvPr id="3" name="object 3"/>
          <p:cNvSpPr txBox="1"/>
          <p:nvPr/>
        </p:nvSpPr>
        <p:spPr>
          <a:xfrm>
            <a:off x="307340" y="556387"/>
            <a:ext cx="5179060" cy="936795"/>
          </a:xfrm>
          <a:prstGeom prst="rect">
            <a:avLst/>
          </a:prstGeom>
        </p:spPr>
        <p:txBody>
          <a:bodyPr vert="horz" wrap="square" lIns="0" tIns="13335" rIns="0" bIns="0" rtlCol="0">
            <a:spAutoFit/>
          </a:bodyPr>
          <a:lstStyle/>
          <a:p>
            <a:pPr marL="12700">
              <a:lnSpc>
                <a:spcPct val="100000"/>
              </a:lnSpc>
              <a:spcBef>
                <a:spcPts val="105"/>
              </a:spcBef>
            </a:pPr>
            <a:r>
              <a:rPr sz="2000" spc="-5">
                <a:latin typeface="Calibri"/>
                <a:cs typeface="Calibri"/>
              </a:rPr>
              <a:t>called </a:t>
            </a:r>
            <a:r>
              <a:rPr lang="en-US" sz="2000" spc="-5" dirty="0" smtClean="0">
                <a:latin typeface="Calibri"/>
                <a:cs typeface="Calibri"/>
              </a:rPr>
              <a:t>as </a:t>
            </a:r>
            <a:r>
              <a:rPr sz="2000" smtClean="0">
                <a:latin typeface="Calibri"/>
                <a:cs typeface="Calibri"/>
              </a:rPr>
              <a:t>Man-Made </a:t>
            </a:r>
            <a:r>
              <a:rPr sz="2000" spc="-5" dirty="0">
                <a:latin typeface="Calibri"/>
                <a:cs typeface="Calibri"/>
              </a:rPr>
              <a:t>or Synthetic</a:t>
            </a:r>
            <a:r>
              <a:rPr sz="2000" spc="-35" dirty="0">
                <a:latin typeface="Calibri"/>
                <a:cs typeface="Calibri"/>
              </a:rPr>
              <a:t> </a:t>
            </a:r>
            <a:r>
              <a:rPr sz="2000" spc="-5" dirty="0">
                <a:latin typeface="Calibri"/>
                <a:cs typeface="Calibri"/>
              </a:rPr>
              <a:t>Fibres.</a:t>
            </a:r>
            <a:endParaRPr sz="2000">
              <a:latin typeface="Calibri"/>
              <a:cs typeface="Calibri"/>
            </a:endParaRPr>
          </a:p>
          <a:p>
            <a:pPr marL="12700">
              <a:lnSpc>
                <a:spcPct val="100000"/>
              </a:lnSpc>
            </a:pPr>
            <a:r>
              <a:rPr sz="2000" b="1" spc="-5" dirty="0">
                <a:latin typeface="Calibri"/>
                <a:cs typeface="Calibri"/>
              </a:rPr>
              <a:t>Example: </a:t>
            </a:r>
            <a:r>
              <a:rPr sz="2000" dirty="0">
                <a:latin typeface="Calibri"/>
                <a:cs typeface="Calibri"/>
              </a:rPr>
              <a:t>Nylon, </a:t>
            </a:r>
            <a:r>
              <a:rPr sz="2000" spc="-30" dirty="0">
                <a:latin typeface="Calibri"/>
                <a:cs typeface="Calibri"/>
              </a:rPr>
              <a:t>Polyester, </a:t>
            </a:r>
            <a:r>
              <a:rPr sz="2000" dirty="0">
                <a:latin typeface="Calibri"/>
                <a:cs typeface="Calibri"/>
              </a:rPr>
              <a:t>Makmal, Fur</a:t>
            </a:r>
            <a:r>
              <a:rPr sz="2000" spc="-35" dirty="0">
                <a:latin typeface="Calibri"/>
                <a:cs typeface="Calibri"/>
              </a:rPr>
              <a:t> </a:t>
            </a:r>
            <a:r>
              <a:rPr sz="2000" spc="-10">
                <a:latin typeface="Calibri"/>
                <a:cs typeface="Calibri"/>
              </a:rPr>
              <a:t>etc</a:t>
            </a:r>
            <a:r>
              <a:rPr sz="2000" spc="-10" smtClean="0">
                <a:latin typeface="Calibri"/>
                <a:cs typeface="Calibri"/>
              </a:rPr>
              <a:t>.</a:t>
            </a:r>
            <a:endParaRPr lang="en-US" sz="2000" spc="-10" dirty="0" smtClean="0">
              <a:latin typeface="Calibri"/>
              <a:cs typeface="Calibri"/>
            </a:endParaRPr>
          </a:p>
          <a:p>
            <a:pPr marL="12700">
              <a:lnSpc>
                <a:spcPct val="100000"/>
              </a:lnSpc>
            </a:pPr>
            <a:r>
              <a:rPr lang="en-US" sz="2000" spc="-10" dirty="0" smtClean="0">
                <a:latin typeface="Calibri"/>
                <a:cs typeface="Calibri"/>
              </a:rPr>
              <a:t>These </a:t>
            </a:r>
            <a:r>
              <a:rPr lang="en-US" sz="2000" spc="-10" dirty="0" err="1" smtClean="0">
                <a:latin typeface="Calibri"/>
                <a:cs typeface="Calibri"/>
              </a:rPr>
              <a:t>fibres</a:t>
            </a:r>
            <a:r>
              <a:rPr lang="en-US" sz="2000" spc="-10" dirty="0" smtClean="0">
                <a:latin typeface="Calibri"/>
                <a:cs typeface="Calibri"/>
              </a:rPr>
              <a:t> are made up of chemicals.</a:t>
            </a:r>
            <a:endParaRPr sz="2000">
              <a:latin typeface="Calibri"/>
              <a:cs typeface="Calibri"/>
            </a:endParaRPr>
          </a:p>
        </p:txBody>
      </p:sp>
      <p:sp>
        <p:nvSpPr>
          <p:cNvPr id="4" name="object 4"/>
          <p:cNvSpPr/>
          <p:nvPr/>
        </p:nvSpPr>
        <p:spPr>
          <a:xfrm>
            <a:off x="381000" y="1447800"/>
            <a:ext cx="4114800" cy="23622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800600" y="1447800"/>
            <a:ext cx="4000500" cy="23622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57200" y="3962400"/>
            <a:ext cx="4038600" cy="266700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800600" y="3962400"/>
            <a:ext cx="4114800" cy="2604516"/>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7395209" y="3293490"/>
            <a:ext cx="1004569" cy="330835"/>
          </a:xfrm>
          <a:prstGeom prst="rect">
            <a:avLst/>
          </a:prstGeom>
        </p:spPr>
        <p:txBody>
          <a:bodyPr vert="horz" wrap="square" lIns="0" tIns="13335" rIns="0" bIns="0" rtlCol="0">
            <a:spAutoFit/>
          </a:bodyPr>
          <a:lstStyle/>
          <a:p>
            <a:pPr marL="12700">
              <a:lnSpc>
                <a:spcPct val="100000"/>
              </a:lnSpc>
              <a:spcBef>
                <a:spcPts val="105"/>
              </a:spcBef>
            </a:pPr>
            <a:r>
              <a:rPr sz="2000" b="1" spc="-15" dirty="0">
                <a:solidFill>
                  <a:srgbClr val="FFFFFF"/>
                </a:solidFill>
                <a:latin typeface="Calibri"/>
                <a:cs typeface="Calibri"/>
              </a:rPr>
              <a:t>Polyester</a:t>
            </a:r>
            <a:endParaRPr sz="2000">
              <a:latin typeface="Calibri"/>
              <a:cs typeface="Calibri"/>
            </a:endParaRPr>
          </a:p>
        </p:txBody>
      </p:sp>
      <p:sp>
        <p:nvSpPr>
          <p:cNvPr id="9" name="object 9"/>
          <p:cNvSpPr txBox="1"/>
          <p:nvPr/>
        </p:nvSpPr>
        <p:spPr>
          <a:xfrm>
            <a:off x="688340" y="6189675"/>
            <a:ext cx="889635" cy="330835"/>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FFFFFF"/>
                </a:solidFill>
                <a:latin typeface="Calibri"/>
                <a:cs typeface="Calibri"/>
              </a:rPr>
              <a:t>Ma</a:t>
            </a:r>
            <a:r>
              <a:rPr sz="2000" b="1" spc="-10" dirty="0">
                <a:solidFill>
                  <a:srgbClr val="FFFFFF"/>
                </a:solidFill>
                <a:latin typeface="Calibri"/>
                <a:cs typeface="Calibri"/>
              </a:rPr>
              <a:t>k</a:t>
            </a:r>
            <a:r>
              <a:rPr sz="2000" b="1" spc="-5" dirty="0">
                <a:solidFill>
                  <a:srgbClr val="FFFFFF"/>
                </a:solidFill>
                <a:latin typeface="Calibri"/>
                <a:cs typeface="Calibri"/>
              </a:rPr>
              <a:t>mal</a:t>
            </a:r>
            <a:endParaRPr sz="2000">
              <a:latin typeface="Calibri"/>
              <a:cs typeface="Calibri"/>
            </a:endParaRPr>
          </a:p>
        </p:txBody>
      </p:sp>
      <p:sp>
        <p:nvSpPr>
          <p:cNvPr id="10" name="object 10"/>
          <p:cNvSpPr txBox="1"/>
          <p:nvPr/>
        </p:nvSpPr>
        <p:spPr>
          <a:xfrm>
            <a:off x="5261228" y="5958027"/>
            <a:ext cx="437515"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FFFF"/>
                </a:solidFill>
                <a:latin typeface="Calibri"/>
                <a:cs typeface="Calibri"/>
              </a:rPr>
              <a:t>Fur</a:t>
            </a:r>
            <a:endParaRPr sz="2400">
              <a:latin typeface="Calibri"/>
              <a:cs typeface="Calibri"/>
            </a:endParaRPr>
          </a:p>
        </p:txBody>
      </p:sp>
      <p:sp>
        <p:nvSpPr>
          <p:cNvPr id="11" name="object 11"/>
          <p:cNvSpPr/>
          <p:nvPr/>
        </p:nvSpPr>
        <p:spPr>
          <a:xfrm>
            <a:off x="6614159" y="1360932"/>
            <a:ext cx="2087879" cy="792479"/>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36746" y="23241"/>
            <a:ext cx="2041525" cy="452120"/>
          </a:xfrm>
          <a:prstGeom prst="rect">
            <a:avLst/>
          </a:prstGeom>
        </p:spPr>
        <p:txBody>
          <a:bodyPr vert="horz" wrap="square" lIns="0" tIns="12065" rIns="0" bIns="0" rtlCol="0">
            <a:spAutoFit/>
          </a:bodyPr>
          <a:lstStyle/>
          <a:p>
            <a:pPr marL="12700">
              <a:lnSpc>
                <a:spcPct val="100000"/>
              </a:lnSpc>
              <a:spcBef>
                <a:spcPts val="95"/>
              </a:spcBef>
            </a:pPr>
            <a:r>
              <a:rPr sz="2800" spc="-20" dirty="0"/>
              <a:t>Natural</a:t>
            </a:r>
            <a:r>
              <a:rPr sz="2800" spc="-25" dirty="0"/>
              <a:t> </a:t>
            </a:r>
            <a:r>
              <a:rPr sz="2800" spc="-15" dirty="0"/>
              <a:t>Fibres</a:t>
            </a:r>
            <a:endParaRPr sz="2800"/>
          </a:p>
        </p:txBody>
      </p:sp>
      <p:sp>
        <p:nvSpPr>
          <p:cNvPr id="3" name="object 3"/>
          <p:cNvSpPr txBox="1"/>
          <p:nvPr/>
        </p:nvSpPr>
        <p:spPr>
          <a:xfrm>
            <a:off x="307340" y="454532"/>
            <a:ext cx="8301990" cy="1860125"/>
          </a:xfrm>
          <a:prstGeom prst="rect">
            <a:avLst/>
          </a:prstGeom>
        </p:spPr>
        <p:txBody>
          <a:bodyPr vert="horz" wrap="square" lIns="0" tIns="13335" rIns="0" bIns="0" rtlCol="0">
            <a:spAutoFit/>
          </a:bodyPr>
          <a:lstStyle/>
          <a:p>
            <a:pPr marL="12700">
              <a:lnSpc>
                <a:spcPts val="2395"/>
              </a:lnSpc>
              <a:spcBef>
                <a:spcPts val="105"/>
              </a:spcBef>
            </a:pPr>
            <a:r>
              <a:rPr sz="2000" b="1" spc="-15" dirty="0">
                <a:latin typeface="Calibri"/>
                <a:cs typeface="Calibri"/>
              </a:rPr>
              <a:t>COTTON:</a:t>
            </a:r>
            <a:endParaRPr sz="2000">
              <a:latin typeface="Calibri"/>
              <a:cs typeface="Calibri"/>
            </a:endParaRPr>
          </a:p>
          <a:p>
            <a:pPr marL="12700">
              <a:lnSpc>
                <a:spcPts val="2395"/>
              </a:lnSpc>
            </a:pPr>
            <a:r>
              <a:rPr sz="2000" spc="-10" dirty="0">
                <a:latin typeface="Calibri"/>
                <a:cs typeface="Calibri"/>
              </a:rPr>
              <a:t>Cotton  </a:t>
            </a:r>
            <a:r>
              <a:rPr sz="2000" spc="-5" dirty="0">
                <a:latin typeface="Calibri"/>
                <a:cs typeface="Calibri"/>
              </a:rPr>
              <a:t>is  </a:t>
            </a:r>
            <a:r>
              <a:rPr sz="2000" dirty="0">
                <a:latin typeface="Calibri"/>
                <a:cs typeface="Calibri"/>
              </a:rPr>
              <a:t>a  </a:t>
            </a:r>
            <a:r>
              <a:rPr sz="2000" spc="-5" dirty="0">
                <a:latin typeface="Calibri"/>
                <a:cs typeface="Calibri"/>
              </a:rPr>
              <a:t>soft,  fluffy  </a:t>
            </a:r>
            <a:r>
              <a:rPr sz="2000" spc="-10" dirty="0">
                <a:latin typeface="Calibri"/>
                <a:cs typeface="Calibri"/>
              </a:rPr>
              <a:t>staple  </a:t>
            </a:r>
            <a:r>
              <a:rPr sz="2000" spc="-5" dirty="0">
                <a:latin typeface="Calibri"/>
                <a:cs typeface="Calibri"/>
              </a:rPr>
              <a:t>fiber  that  </a:t>
            </a:r>
            <a:r>
              <a:rPr sz="2000" spc="-15" dirty="0">
                <a:latin typeface="Calibri"/>
                <a:cs typeface="Calibri"/>
              </a:rPr>
              <a:t>grows  </a:t>
            </a:r>
            <a:r>
              <a:rPr sz="2000" spc="-5" dirty="0">
                <a:latin typeface="Calibri"/>
                <a:cs typeface="Calibri"/>
              </a:rPr>
              <a:t>in  </a:t>
            </a:r>
            <a:r>
              <a:rPr sz="2000" dirty="0">
                <a:latin typeface="Calibri"/>
                <a:cs typeface="Calibri"/>
              </a:rPr>
              <a:t>a  </a:t>
            </a:r>
            <a:r>
              <a:rPr sz="2000" spc="-5" dirty="0">
                <a:latin typeface="Calibri"/>
                <a:cs typeface="Calibri"/>
              </a:rPr>
              <a:t>boll,  </a:t>
            </a:r>
            <a:r>
              <a:rPr sz="2000" dirty="0">
                <a:latin typeface="Calibri"/>
                <a:cs typeface="Calibri"/>
              </a:rPr>
              <a:t>or  </a:t>
            </a:r>
            <a:r>
              <a:rPr sz="2000" spc="-10" dirty="0">
                <a:latin typeface="Calibri"/>
                <a:cs typeface="Calibri"/>
              </a:rPr>
              <a:t>protective </a:t>
            </a:r>
            <a:r>
              <a:rPr sz="2000" spc="75" dirty="0">
                <a:latin typeface="Calibri"/>
                <a:cs typeface="Calibri"/>
              </a:rPr>
              <a:t> </a:t>
            </a:r>
            <a:r>
              <a:rPr sz="2000" spc="-5" dirty="0">
                <a:latin typeface="Calibri"/>
                <a:cs typeface="Calibri"/>
              </a:rPr>
              <a:t>case,</a:t>
            </a:r>
            <a:endParaRPr sz="2000">
              <a:latin typeface="Calibri"/>
              <a:cs typeface="Calibri"/>
            </a:endParaRPr>
          </a:p>
          <a:p>
            <a:pPr marL="12700" marR="5715">
              <a:lnSpc>
                <a:spcPct val="100000"/>
              </a:lnSpc>
            </a:pPr>
            <a:r>
              <a:rPr sz="2000" spc="-10" dirty="0">
                <a:latin typeface="Calibri"/>
                <a:cs typeface="Calibri"/>
              </a:rPr>
              <a:t>around </a:t>
            </a:r>
            <a:r>
              <a:rPr sz="2000" spc="-5" dirty="0">
                <a:latin typeface="Calibri"/>
                <a:cs typeface="Calibri"/>
              </a:rPr>
              <a:t>the </a:t>
            </a:r>
            <a:r>
              <a:rPr sz="2000" dirty="0">
                <a:latin typeface="Calibri"/>
                <a:cs typeface="Calibri"/>
              </a:rPr>
              <a:t>seeds </a:t>
            </a:r>
            <a:r>
              <a:rPr sz="2000" spc="-5" dirty="0">
                <a:latin typeface="Calibri"/>
                <a:cs typeface="Calibri"/>
              </a:rPr>
              <a:t>of </a:t>
            </a:r>
            <a:r>
              <a:rPr sz="2000" dirty="0">
                <a:latin typeface="Calibri"/>
                <a:cs typeface="Calibri"/>
              </a:rPr>
              <a:t>the </a:t>
            </a:r>
            <a:r>
              <a:rPr sz="2000" spc="-15" dirty="0">
                <a:latin typeface="Calibri"/>
                <a:cs typeface="Calibri"/>
              </a:rPr>
              <a:t>cotton </a:t>
            </a:r>
            <a:r>
              <a:rPr sz="2000" spc="-5" dirty="0">
                <a:latin typeface="Calibri"/>
                <a:cs typeface="Calibri"/>
              </a:rPr>
              <a:t>plants of </a:t>
            </a:r>
            <a:r>
              <a:rPr sz="2000" dirty="0">
                <a:latin typeface="Calibri"/>
                <a:cs typeface="Calibri"/>
              </a:rPr>
              <a:t>the </a:t>
            </a:r>
            <a:r>
              <a:rPr sz="2000" spc="-5" dirty="0">
                <a:latin typeface="Calibri"/>
                <a:cs typeface="Calibri"/>
              </a:rPr>
              <a:t>genus </a:t>
            </a:r>
            <a:r>
              <a:rPr sz="2000" spc="-10" dirty="0">
                <a:latin typeface="Calibri"/>
                <a:cs typeface="Calibri"/>
              </a:rPr>
              <a:t>Gossypium </a:t>
            </a:r>
            <a:r>
              <a:rPr sz="2000" spc="-5" dirty="0">
                <a:latin typeface="Calibri"/>
                <a:cs typeface="Calibri"/>
              </a:rPr>
              <a:t>in </a:t>
            </a:r>
            <a:r>
              <a:rPr sz="2000" dirty="0">
                <a:latin typeface="Calibri"/>
                <a:cs typeface="Calibri"/>
              </a:rPr>
              <a:t>the </a:t>
            </a:r>
            <a:r>
              <a:rPr sz="2000" spc="-5" dirty="0">
                <a:latin typeface="Calibri"/>
                <a:cs typeface="Calibri"/>
              </a:rPr>
              <a:t>mallow  </a:t>
            </a:r>
            <a:r>
              <a:rPr sz="2000" spc="-10" dirty="0">
                <a:latin typeface="Calibri"/>
                <a:cs typeface="Calibri"/>
              </a:rPr>
              <a:t>family</a:t>
            </a:r>
            <a:r>
              <a:rPr sz="2000" spc="170" dirty="0">
                <a:latin typeface="Calibri"/>
                <a:cs typeface="Calibri"/>
              </a:rPr>
              <a:t> </a:t>
            </a:r>
            <a:r>
              <a:rPr sz="2000" spc="-5" dirty="0">
                <a:latin typeface="Calibri"/>
                <a:cs typeface="Calibri"/>
              </a:rPr>
              <a:t>Malvaceae.</a:t>
            </a:r>
            <a:r>
              <a:rPr sz="2000" spc="165" dirty="0">
                <a:latin typeface="Calibri"/>
                <a:cs typeface="Calibri"/>
              </a:rPr>
              <a:t> </a:t>
            </a:r>
            <a:r>
              <a:rPr sz="2000" spc="-5">
                <a:solidFill>
                  <a:srgbClr val="FF0000"/>
                </a:solidFill>
                <a:latin typeface="Calibri"/>
                <a:cs typeface="Calibri"/>
              </a:rPr>
              <a:t>The</a:t>
            </a:r>
            <a:r>
              <a:rPr sz="2000" spc="165">
                <a:solidFill>
                  <a:srgbClr val="FF0000"/>
                </a:solidFill>
                <a:latin typeface="Calibri"/>
                <a:cs typeface="Calibri"/>
              </a:rPr>
              <a:t> </a:t>
            </a:r>
            <a:r>
              <a:rPr sz="2000" spc="-5" smtClean="0">
                <a:solidFill>
                  <a:srgbClr val="FF0000"/>
                </a:solidFill>
                <a:latin typeface="Calibri"/>
                <a:cs typeface="Calibri"/>
              </a:rPr>
              <a:t>fibr</a:t>
            </a:r>
            <a:r>
              <a:rPr lang="en-US" sz="2000" spc="-5" dirty="0" smtClean="0">
                <a:solidFill>
                  <a:srgbClr val="FF0000"/>
                </a:solidFill>
                <a:latin typeface="Calibri"/>
                <a:cs typeface="Calibri"/>
              </a:rPr>
              <a:t>e</a:t>
            </a:r>
            <a:r>
              <a:rPr sz="2000" spc="160" smtClean="0">
                <a:solidFill>
                  <a:srgbClr val="FF0000"/>
                </a:solidFill>
                <a:latin typeface="Calibri"/>
                <a:cs typeface="Calibri"/>
              </a:rPr>
              <a:t> </a:t>
            </a:r>
            <a:r>
              <a:rPr sz="2000" spc="-5" dirty="0">
                <a:solidFill>
                  <a:srgbClr val="FF0000"/>
                </a:solidFill>
                <a:latin typeface="Calibri"/>
                <a:cs typeface="Calibri"/>
              </a:rPr>
              <a:t>is</a:t>
            </a:r>
            <a:r>
              <a:rPr sz="2000" spc="165" dirty="0">
                <a:solidFill>
                  <a:srgbClr val="FF0000"/>
                </a:solidFill>
                <a:latin typeface="Calibri"/>
                <a:cs typeface="Calibri"/>
              </a:rPr>
              <a:t> </a:t>
            </a:r>
            <a:r>
              <a:rPr sz="2000" spc="-5" dirty="0">
                <a:solidFill>
                  <a:srgbClr val="FF0000"/>
                </a:solidFill>
                <a:latin typeface="Calibri"/>
                <a:cs typeface="Calibri"/>
              </a:rPr>
              <a:t>almost</a:t>
            </a:r>
            <a:r>
              <a:rPr sz="2000" spc="170" dirty="0">
                <a:solidFill>
                  <a:srgbClr val="FF0000"/>
                </a:solidFill>
                <a:latin typeface="Calibri"/>
                <a:cs typeface="Calibri"/>
              </a:rPr>
              <a:t> </a:t>
            </a:r>
            <a:r>
              <a:rPr sz="2000" spc="-10" dirty="0">
                <a:solidFill>
                  <a:srgbClr val="FF0000"/>
                </a:solidFill>
                <a:latin typeface="Calibri"/>
                <a:cs typeface="Calibri"/>
              </a:rPr>
              <a:t>pure</a:t>
            </a:r>
            <a:r>
              <a:rPr sz="2000" spc="170" dirty="0">
                <a:solidFill>
                  <a:srgbClr val="FF0000"/>
                </a:solidFill>
                <a:latin typeface="Calibri"/>
                <a:cs typeface="Calibri"/>
              </a:rPr>
              <a:t> </a:t>
            </a:r>
            <a:r>
              <a:rPr sz="2000" spc="-5" dirty="0">
                <a:solidFill>
                  <a:srgbClr val="FF0000"/>
                </a:solidFill>
                <a:latin typeface="Calibri"/>
                <a:cs typeface="Calibri"/>
              </a:rPr>
              <a:t>cellulose</a:t>
            </a:r>
            <a:r>
              <a:rPr sz="2000" spc="-5" dirty="0">
                <a:latin typeface="Calibri"/>
                <a:cs typeface="Calibri"/>
              </a:rPr>
              <a:t>.</a:t>
            </a:r>
            <a:r>
              <a:rPr sz="2000" spc="170" dirty="0">
                <a:latin typeface="Calibri"/>
                <a:cs typeface="Calibri"/>
              </a:rPr>
              <a:t> </a:t>
            </a:r>
            <a:r>
              <a:rPr sz="2000" dirty="0">
                <a:latin typeface="Calibri"/>
                <a:cs typeface="Calibri"/>
              </a:rPr>
              <a:t>Under</a:t>
            </a:r>
            <a:r>
              <a:rPr sz="2000" spc="160" dirty="0">
                <a:latin typeface="Calibri"/>
                <a:cs typeface="Calibri"/>
              </a:rPr>
              <a:t> </a:t>
            </a:r>
            <a:r>
              <a:rPr sz="2000" spc="-10" dirty="0">
                <a:latin typeface="Calibri"/>
                <a:cs typeface="Calibri"/>
              </a:rPr>
              <a:t>natural</a:t>
            </a:r>
            <a:r>
              <a:rPr sz="2000" spc="165" dirty="0">
                <a:latin typeface="Calibri"/>
                <a:cs typeface="Calibri"/>
              </a:rPr>
              <a:t> </a:t>
            </a:r>
            <a:r>
              <a:rPr sz="2000" spc="-10" dirty="0">
                <a:latin typeface="Calibri"/>
                <a:cs typeface="Calibri"/>
              </a:rPr>
              <a:t>conditions,</a:t>
            </a:r>
            <a:endParaRPr sz="2000">
              <a:latin typeface="Calibri"/>
              <a:cs typeface="Calibri"/>
            </a:endParaRPr>
          </a:p>
          <a:p>
            <a:pPr marL="12700">
              <a:lnSpc>
                <a:spcPct val="100000"/>
              </a:lnSpc>
              <a:spcBef>
                <a:spcPts val="10"/>
              </a:spcBef>
            </a:pPr>
            <a:r>
              <a:rPr sz="2000" dirty="0">
                <a:latin typeface="Calibri"/>
                <a:cs typeface="Calibri"/>
              </a:rPr>
              <a:t>the </a:t>
            </a:r>
            <a:r>
              <a:rPr sz="2000" spc="-10" dirty="0">
                <a:latin typeface="Calibri"/>
                <a:cs typeface="Calibri"/>
              </a:rPr>
              <a:t>cotton </a:t>
            </a:r>
            <a:r>
              <a:rPr sz="2000" spc="-5" dirty="0">
                <a:latin typeface="Calibri"/>
                <a:cs typeface="Calibri"/>
              </a:rPr>
              <a:t>bolls will increase </a:t>
            </a:r>
            <a:r>
              <a:rPr sz="2000" dirty="0">
                <a:latin typeface="Calibri"/>
                <a:cs typeface="Calibri"/>
              </a:rPr>
              <a:t>the </a:t>
            </a:r>
            <a:r>
              <a:rPr sz="2000" spc="-10" dirty="0">
                <a:latin typeface="Calibri"/>
                <a:cs typeface="Calibri"/>
              </a:rPr>
              <a:t>dispersal </a:t>
            </a:r>
            <a:r>
              <a:rPr sz="2000" spc="-5" dirty="0">
                <a:latin typeface="Calibri"/>
                <a:cs typeface="Calibri"/>
              </a:rPr>
              <a:t>of </a:t>
            </a:r>
            <a:r>
              <a:rPr sz="2000" dirty="0">
                <a:latin typeface="Calibri"/>
                <a:cs typeface="Calibri"/>
              </a:rPr>
              <a:t>the</a:t>
            </a:r>
            <a:r>
              <a:rPr sz="2000" spc="50" dirty="0">
                <a:latin typeface="Calibri"/>
                <a:cs typeface="Calibri"/>
              </a:rPr>
              <a:t> </a:t>
            </a:r>
            <a:r>
              <a:rPr sz="2000" spc="-5">
                <a:latin typeface="Calibri"/>
                <a:cs typeface="Calibri"/>
              </a:rPr>
              <a:t>seeds</a:t>
            </a:r>
            <a:r>
              <a:rPr sz="2000" spc="-5" smtClean="0">
                <a:latin typeface="Calibri"/>
                <a:cs typeface="Calibri"/>
              </a:rPr>
              <a:t>.</a:t>
            </a:r>
            <a:endParaRPr lang="en-US" sz="2000" spc="-5" dirty="0" smtClean="0">
              <a:latin typeface="Calibri"/>
              <a:cs typeface="Calibri"/>
            </a:endParaRPr>
          </a:p>
          <a:p>
            <a:pPr marL="12700">
              <a:lnSpc>
                <a:spcPct val="100000"/>
              </a:lnSpc>
              <a:spcBef>
                <a:spcPts val="10"/>
              </a:spcBef>
            </a:pPr>
            <a:r>
              <a:rPr lang="en-US" sz="2000" dirty="0" smtClean="0"/>
              <a:t>Cotton plants are usually grown at places having black soil and warm climate.</a:t>
            </a:r>
            <a:endParaRPr sz="2000">
              <a:latin typeface="Calibri"/>
              <a:cs typeface="Calibri"/>
            </a:endParaRPr>
          </a:p>
        </p:txBody>
      </p:sp>
      <p:sp>
        <p:nvSpPr>
          <p:cNvPr id="4" name="object 4"/>
          <p:cNvSpPr/>
          <p:nvPr/>
        </p:nvSpPr>
        <p:spPr>
          <a:xfrm>
            <a:off x="228600" y="2286000"/>
            <a:ext cx="4317492" cy="38862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953000" y="2286000"/>
            <a:ext cx="3810000" cy="38862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766559" y="6618730"/>
            <a:ext cx="2087879" cy="239268"/>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340" y="251206"/>
            <a:ext cx="8378190" cy="1247140"/>
          </a:xfrm>
          <a:prstGeom prst="rect">
            <a:avLst/>
          </a:prstGeom>
        </p:spPr>
        <p:txBody>
          <a:bodyPr vert="horz" wrap="square" lIns="0" tIns="12700" rIns="0" bIns="0" rtlCol="0">
            <a:spAutoFit/>
          </a:bodyPr>
          <a:lstStyle/>
          <a:p>
            <a:pPr marL="12700" marR="5080" algn="just">
              <a:lnSpc>
                <a:spcPct val="100200"/>
              </a:lnSpc>
              <a:spcBef>
                <a:spcPts val="100"/>
              </a:spcBef>
            </a:pPr>
            <a:r>
              <a:rPr sz="2000" spc="-5"/>
              <a:t>The </a:t>
            </a:r>
            <a:r>
              <a:rPr sz="2000" spc="-5" smtClean="0"/>
              <a:t>fibr</a:t>
            </a:r>
            <a:r>
              <a:rPr lang="en-US" sz="2000" spc="-5" dirty="0" smtClean="0"/>
              <a:t>e</a:t>
            </a:r>
            <a:r>
              <a:rPr sz="2000" spc="-5" smtClean="0"/>
              <a:t> </a:t>
            </a:r>
            <a:r>
              <a:rPr sz="2000" dirty="0"/>
              <a:t>is </a:t>
            </a:r>
            <a:r>
              <a:rPr sz="2000" spc="-10" dirty="0"/>
              <a:t>most often </a:t>
            </a:r>
            <a:r>
              <a:rPr sz="2000" dirty="0"/>
              <a:t>spun </a:t>
            </a:r>
            <a:r>
              <a:rPr sz="2000" spc="-15" dirty="0"/>
              <a:t>into </a:t>
            </a:r>
            <a:r>
              <a:rPr sz="2000" spc="-10" dirty="0"/>
              <a:t>yarn </a:t>
            </a:r>
            <a:r>
              <a:rPr sz="2000" spc="-5" dirty="0"/>
              <a:t>or thread </a:t>
            </a:r>
            <a:r>
              <a:rPr sz="2000" dirty="0"/>
              <a:t>and </a:t>
            </a:r>
            <a:r>
              <a:rPr sz="2000" spc="-5" dirty="0"/>
              <a:t>used </a:t>
            </a:r>
            <a:r>
              <a:rPr sz="2000" spc="-15" dirty="0"/>
              <a:t>to make </a:t>
            </a:r>
            <a:r>
              <a:rPr sz="2000" dirty="0"/>
              <a:t>a </a:t>
            </a:r>
            <a:r>
              <a:rPr sz="2000" spc="-5" dirty="0"/>
              <a:t>soft,  breathable textile</a:t>
            </a:r>
            <a:r>
              <a:rPr sz="2000" spc="-5"/>
              <a:t>. </a:t>
            </a:r>
            <a:r>
              <a:rPr sz="2000" spc="-5" smtClean="0"/>
              <a:t>The </a:t>
            </a:r>
            <a:r>
              <a:rPr sz="2000" spc="-5" dirty="0"/>
              <a:t>use </a:t>
            </a:r>
            <a:r>
              <a:rPr sz="2000" spc="-10" dirty="0"/>
              <a:t>of </a:t>
            </a:r>
            <a:r>
              <a:rPr sz="2000" spc="-15" dirty="0"/>
              <a:t>cotton for fabric </a:t>
            </a:r>
            <a:r>
              <a:rPr sz="2000" spc="-5" dirty="0"/>
              <a:t>is known </a:t>
            </a:r>
            <a:r>
              <a:rPr sz="2000" spc="-15" dirty="0"/>
              <a:t>to date to </a:t>
            </a:r>
            <a:r>
              <a:rPr sz="2000" spc="-10" dirty="0"/>
              <a:t>prehistoric  </a:t>
            </a:r>
            <a:r>
              <a:rPr sz="2000" dirty="0"/>
              <a:t>times; </a:t>
            </a:r>
            <a:r>
              <a:rPr sz="2000" spc="-10" dirty="0"/>
              <a:t>fragments </a:t>
            </a:r>
            <a:r>
              <a:rPr sz="2000" spc="-5" dirty="0"/>
              <a:t>of </a:t>
            </a:r>
            <a:r>
              <a:rPr sz="2000" spc="-15" dirty="0"/>
              <a:t>cotton </a:t>
            </a:r>
            <a:r>
              <a:rPr sz="2000" spc="-10" dirty="0"/>
              <a:t>fabric dated </a:t>
            </a:r>
            <a:r>
              <a:rPr sz="2000" spc="-15" dirty="0"/>
              <a:t>to </a:t>
            </a:r>
            <a:r>
              <a:rPr sz="2000" dirty="0"/>
              <a:t>the </a:t>
            </a:r>
            <a:r>
              <a:rPr sz="2000" spc="-5" dirty="0"/>
              <a:t>fifth </a:t>
            </a:r>
            <a:r>
              <a:rPr sz="2000" dirty="0"/>
              <a:t>millennium BC </a:t>
            </a:r>
            <a:r>
              <a:rPr sz="2000" spc="-20" dirty="0"/>
              <a:t>have </a:t>
            </a:r>
            <a:r>
              <a:rPr sz="2000" spc="-5" dirty="0"/>
              <a:t>been  </a:t>
            </a:r>
            <a:r>
              <a:rPr sz="2000" spc="-10" dirty="0"/>
              <a:t>found </a:t>
            </a:r>
            <a:r>
              <a:rPr sz="2000" spc="-5" dirty="0"/>
              <a:t>in </a:t>
            </a:r>
            <a:r>
              <a:rPr sz="2000" dirty="0"/>
              <a:t>the Indus </a:t>
            </a:r>
            <a:r>
              <a:rPr sz="2000" spc="-20" dirty="0"/>
              <a:t>Valley</a:t>
            </a:r>
            <a:r>
              <a:rPr sz="2000" spc="-30" dirty="0"/>
              <a:t> </a:t>
            </a:r>
            <a:r>
              <a:rPr sz="2000" spc="-10" dirty="0"/>
              <a:t>Civilization.</a:t>
            </a:r>
            <a:endParaRPr sz="2000"/>
          </a:p>
        </p:txBody>
      </p:sp>
      <p:sp>
        <p:nvSpPr>
          <p:cNvPr id="3" name="object 3"/>
          <p:cNvSpPr/>
          <p:nvPr/>
        </p:nvSpPr>
        <p:spPr>
          <a:xfrm>
            <a:off x="457200" y="1981200"/>
            <a:ext cx="8229600" cy="44958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842759" y="6618730"/>
            <a:ext cx="2087879" cy="23926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340" y="250901"/>
            <a:ext cx="8048625" cy="941705"/>
          </a:xfrm>
          <a:prstGeom prst="rect">
            <a:avLst/>
          </a:prstGeom>
        </p:spPr>
        <p:txBody>
          <a:bodyPr vert="horz" wrap="square" lIns="0" tIns="13335" rIns="0" bIns="0" rtlCol="0">
            <a:spAutoFit/>
          </a:bodyPr>
          <a:lstStyle/>
          <a:p>
            <a:pPr marL="12700">
              <a:lnSpc>
                <a:spcPts val="2395"/>
              </a:lnSpc>
              <a:spcBef>
                <a:spcPts val="105"/>
              </a:spcBef>
            </a:pPr>
            <a:r>
              <a:rPr sz="2000" b="1" spc="-5" dirty="0">
                <a:latin typeface="Calibri"/>
                <a:cs typeface="Calibri"/>
              </a:rPr>
              <a:t>Process </a:t>
            </a:r>
            <a:r>
              <a:rPr sz="2000" b="1" dirty="0">
                <a:latin typeface="Calibri"/>
                <a:cs typeface="Calibri"/>
              </a:rPr>
              <a:t>of Making </a:t>
            </a:r>
            <a:r>
              <a:rPr sz="2000" b="1" spc="-10" dirty="0">
                <a:latin typeface="Calibri"/>
                <a:cs typeface="Calibri"/>
              </a:rPr>
              <a:t>Cotton: </a:t>
            </a:r>
            <a:r>
              <a:rPr sz="2000" spc="-10" dirty="0">
                <a:latin typeface="Calibri"/>
                <a:cs typeface="Calibri"/>
              </a:rPr>
              <a:t>From </a:t>
            </a:r>
            <a:r>
              <a:rPr sz="2000" spc="-5" dirty="0">
                <a:latin typeface="Calibri"/>
                <a:cs typeface="Calibri"/>
              </a:rPr>
              <a:t>field </a:t>
            </a:r>
            <a:r>
              <a:rPr sz="2000" spc="-10" dirty="0">
                <a:latin typeface="Calibri"/>
                <a:cs typeface="Calibri"/>
              </a:rPr>
              <a:t>to</a:t>
            </a:r>
            <a:r>
              <a:rPr sz="2000" spc="-40" dirty="0">
                <a:latin typeface="Calibri"/>
                <a:cs typeface="Calibri"/>
              </a:rPr>
              <a:t> </a:t>
            </a:r>
            <a:r>
              <a:rPr sz="2000" spc="-5" dirty="0">
                <a:latin typeface="Calibri"/>
                <a:cs typeface="Calibri"/>
              </a:rPr>
              <a:t>fabric</a:t>
            </a:r>
            <a:endParaRPr sz="2000">
              <a:latin typeface="Calibri"/>
              <a:cs typeface="Calibri"/>
            </a:endParaRPr>
          </a:p>
          <a:p>
            <a:pPr marL="12700" marR="5080">
              <a:lnSpc>
                <a:spcPts val="2410"/>
              </a:lnSpc>
              <a:spcBef>
                <a:spcPts val="65"/>
              </a:spcBef>
            </a:pPr>
            <a:r>
              <a:rPr sz="2000" spc="-5" dirty="0">
                <a:latin typeface="Calibri"/>
                <a:cs typeface="Calibri"/>
              </a:rPr>
              <a:t>The </a:t>
            </a:r>
            <a:r>
              <a:rPr sz="2000" spc="-10" dirty="0">
                <a:latin typeface="Calibri"/>
                <a:cs typeface="Calibri"/>
              </a:rPr>
              <a:t>process </a:t>
            </a:r>
            <a:r>
              <a:rPr sz="2000" spc="-5" dirty="0">
                <a:latin typeface="Calibri"/>
                <a:cs typeface="Calibri"/>
              </a:rPr>
              <a:t>of making </a:t>
            </a:r>
            <a:r>
              <a:rPr sz="2000" spc="-10" dirty="0">
                <a:latin typeface="Calibri"/>
                <a:cs typeface="Calibri"/>
              </a:rPr>
              <a:t>cotton </a:t>
            </a:r>
            <a:r>
              <a:rPr sz="2000" spc="-15" dirty="0">
                <a:latin typeface="Calibri"/>
                <a:cs typeface="Calibri"/>
              </a:rPr>
              <a:t>transforms </a:t>
            </a:r>
            <a:r>
              <a:rPr sz="2000" dirty="0">
                <a:latin typeface="Calibri"/>
                <a:cs typeface="Calibri"/>
              </a:rPr>
              <a:t>the </a:t>
            </a:r>
            <a:r>
              <a:rPr sz="2000" spc="-15" dirty="0">
                <a:latin typeface="Calibri"/>
                <a:cs typeface="Calibri"/>
              </a:rPr>
              <a:t>raw </a:t>
            </a:r>
            <a:r>
              <a:rPr sz="2000" spc="-10" dirty="0">
                <a:latin typeface="Calibri"/>
                <a:cs typeface="Calibri"/>
              </a:rPr>
              <a:t>fibers </a:t>
            </a:r>
            <a:r>
              <a:rPr sz="2000" spc="-15">
                <a:latin typeface="Calibri"/>
                <a:cs typeface="Calibri"/>
              </a:rPr>
              <a:t>into </a:t>
            </a:r>
            <a:r>
              <a:rPr sz="2000" spc="-5" smtClean="0">
                <a:latin typeface="Calibri"/>
                <a:cs typeface="Calibri"/>
              </a:rPr>
              <a:t>thread</a:t>
            </a:r>
            <a:r>
              <a:rPr lang="en-US" sz="2000" spc="-5" dirty="0" smtClean="0">
                <a:latin typeface="Calibri"/>
                <a:cs typeface="Calibri"/>
              </a:rPr>
              <a:t> OR </a:t>
            </a:r>
            <a:r>
              <a:rPr sz="2000" spc="-10" smtClean="0">
                <a:latin typeface="Calibri"/>
                <a:cs typeface="Calibri"/>
              </a:rPr>
              <a:t>yarn </a:t>
            </a:r>
            <a:r>
              <a:rPr sz="2000" dirty="0">
                <a:latin typeface="Calibri"/>
                <a:cs typeface="Calibri"/>
              </a:rPr>
              <a:t>and  </a:t>
            </a:r>
            <a:r>
              <a:rPr sz="2000" spc="-10" dirty="0">
                <a:latin typeface="Calibri"/>
                <a:cs typeface="Calibri"/>
              </a:rPr>
              <a:t>fabric </a:t>
            </a:r>
            <a:r>
              <a:rPr sz="2000" dirty="0">
                <a:latin typeface="Calibri"/>
                <a:cs typeface="Calibri"/>
              </a:rPr>
              <a:t>in </a:t>
            </a:r>
            <a:r>
              <a:rPr sz="2000" spc="-5" dirty="0">
                <a:latin typeface="Calibri"/>
                <a:cs typeface="Calibri"/>
              </a:rPr>
              <a:t>three </a:t>
            </a:r>
            <a:r>
              <a:rPr sz="2000" spc="-15" dirty="0">
                <a:latin typeface="Calibri"/>
                <a:cs typeface="Calibri"/>
              </a:rPr>
              <a:t>steps: </a:t>
            </a:r>
            <a:r>
              <a:rPr sz="2000" b="1" spc="-10" dirty="0">
                <a:latin typeface="Calibri"/>
                <a:cs typeface="Calibri"/>
              </a:rPr>
              <a:t>Preparation, </a:t>
            </a:r>
            <a:r>
              <a:rPr sz="2000" b="1" dirty="0">
                <a:latin typeface="Calibri"/>
                <a:cs typeface="Calibri"/>
              </a:rPr>
              <a:t>Spinning, and</a:t>
            </a:r>
            <a:r>
              <a:rPr sz="2000" b="1" spc="15" dirty="0">
                <a:latin typeface="Calibri"/>
                <a:cs typeface="Calibri"/>
              </a:rPr>
              <a:t> </a:t>
            </a:r>
            <a:r>
              <a:rPr sz="2000" b="1" spc="-20" dirty="0">
                <a:latin typeface="Calibri"/>
                <a:cs typeface="Calibri"/>
              </a:rPr>
              <a:t>Weaving.</a:t>
            </a:r>
            <a:endParaRPr sz="2000">
              <a:latin typeface="Calibri"/>
              <a:cs typeface="Calibri"/>
            </a:endParaRPr>
          </a:p>
        </p:txBody>
      </p:sp>
      <p:sp>
        <p:nvSpPr>
          <p:cNvPr id="3" name="object 3"/>
          <p:cNvSpPr/>
          <p:nvPr/>
        </p:nvSpPr>
        <p:spPr>
          <a:xfrm>
            <a:off x="304800" y="4038600"/>
            <a:ext cx="3962400" cy="246888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343400" y="3810000"/>
            <a:ext cx="4544567" cy="25908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19600" y="1447800"/>
            <a:ext cx="4419600" cy="22098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81000" y="1447800"/>
            <a:ext cx="3753612" cy="251460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2499360" y="6618730"/>
            <a:ext cx="2087880" cy="239268"/>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3293" y="257683"/>
            <a:ext cx="8225790" cy="2227533"/>
          </a:xfrm>
          <a:prstGeom prst="rect">
            <a:avLst/>
          </a:prstGeom>
        </p:spPr>
        <p:txBody>
          <a:bodyPr vert="horz" wrap="square" lIns="0" tIns="11430" rIns="0" bIns="0" rtlCol="0">
            <a:spAutoFit/>
          </a:bodyPr>
          <a:lstStyle/>
          <a:p>
            <a:pPr marL="12700" marR="5080">
              <a:lnSpc>
                <a:spcPct val="100299"/>
              </a:lnSpc>
              <a:spcBef>
                <a:spcPts val="90"/>
              </a:spcBef>
            </a:pPr>
            <a:r>
              <a:rPr b="1" spc="-15" dirty="0">
                <a:latin typeface="Calibri"/>
                <a:cs typeface="Calibri"/>
              </a:rPr>
              <a:t>Preparation: </a:t>
            </a:r>
            <a:r>
              <a:rPr spc="-114" dirty="0"/>
              <a:t>To </a:t>
            </a:r>
            <a:r>
              <a:rPr spc="-5" dirty="0"/>
              <a:t>be used </a:t>
            </a:r>
            <a:r>
              <a:rPr spc="-20" dirty="0"/>
              <a:t>for </a:t>
            </a:r>
            <a:r>
              <a:rPr spc="-5" dirty="0"/>
              <a:t>thread or </a:t>
            </a:r>
            <a:r>
              <a:rPr spc="-10" dirty="0"/>
              <a:t>fabric, </a:t>
            </a:r>
            <a:r>
              <a:rPr spc="-20" dirty="0"/>
              <a:t>raw </a:t>
            </a:r>
            <a:r>
              <a:rPr spc="-5" dirty="0"/>
              <a:t>seed </a:t>
            </a:r>
            <a:r>
              <a:rPr spc="-20" dirty="0"/>
              <a:t>cotton </a:t>
            </a:r>
            <a:r>
              <a:rPr spc="-10" dirty="0"/>
              <a:t>must  </a:t>
            </a:r>
            <a:r>
              <a:rPr dirty="0"/>
              <a:t>cleaned and </a:t>
            </a:r>
            <a:r>
              <a:rPr spc="-10" dirty="0"/>
              <a:t>free </a:t>
            </a:r>
            <a:r>
              <a:rPr spc="-5" dirty="0"/>
              <a:t>of debris. Seeds, </a:t>
            </a:r>
            <a:r>
              <a:rPr spc="-10" dirty="0"/>
              <a:t>burrs, </a:t>
            </a:r>
            <a:r>
              <a:rPr spc="-5" dirty="0"/>
              <a:t>dirt, </a:t>
            </a:r>
            <a:r>
              <a:rPr spc="-15" dirty="0"/>
              <a:t>stems </a:t>
            </a:r>
            <a:r>
              <a:rPr dirty="0"/>
              <a:t>and leaf  </a:t>
            </a:r>
            <a:r>
              <a:rPr spc="-5" dirty="0"/>
              <a:t>material </a:t>
            </a:r>
            <a:r>
              <a:rPr spc="-15" dirty="0"/>
              <a:t>are removed from </a:t>
            </a:r>
            <a:r>
              <a:rPr dirty="0"/>
              <a:t>the </a:t>
            </a:r>
            <a:r>
              <a:rPr spc="-20" dirty="0"/>
              <a:t>cotton </a:t>
            </a:r>
            <a:r>
              <a:rPr spc="-5"/>
              <a:t>during </a:t>
            </a:r>
            <a:r>
              <a:rPr b="1" spc="-5" smtClean="0">
                <a:latin typeface="Calibri"/>
                <a:cs typeface="Calibri"/>
              </a:rPr>
              <a:t>ginning</a:t>
            </a:r>
            <a:r>
              <a:rPr lang="en-US" b="1" spc="-5" dirty="0" smtClean="0">
                <a:latin typeface="Calibri"/>
                <a:cs typeface="Calibri"/>
              </a:rPr>
              <a:t>. </a:t>
            </a:r>
            <a:r>
              <a:rPr lang="en-US" spc="-5" dirty="0" smtClean="0"/>
              <a:t>(The </a:t>
            </a:r>
            <a:r>
              <a:rPr lang="en-US" spc="-10" dirty="0" smtClean="0"/>
              <a:t>process  </a:t>
            </a:r>
            <a:r>
              <a:rPr lang="en-US" spc="-5" dirty="0" smtClean="0"/>
              <a:t>of </a:t>
            </a:r>
            <a:r>
              <a:rPr lang="en-US" spc="-10" dirty="0" smtClean="0"/>
              <a:t>separating </a:t>
            </a:r>
            <a:r>
              <a:rPr lang="en-US" spc="-20" dirty="0" smtClean="0"/>
              <a:t>cotton </a:t>
            </a:r>
            <a:r>
              <a:rPr lang="en-US" spc="-15" dirty="0" smtClean="0"/>
              <a:t>from</a:t>
            </a:r>
            <a:r>
              <a:rPr lang="en-US" spc="-10" dirty="0" smtClean="0"/>
              <a:t> </a:t>
            </a:r>
            <a:r>
              <a:rPr lang="en-US" spc="-5" dirty="0" smtClean="0"/>
              <a:t>seed).</a:t>
            </a:r>
            <a:br>
              <a:rPr lang="en-US" spc="-5" dirty="0" smtClean="0"/>
            </a:br>
            <a:r>
              <a:rPr lang="en-US" b="1" spc="-5" dirty="0" smtClean="0">
                <a:solidFill>
                  <a:srgbClr val="FF0000"/>
                </a:solidFill>
                <a:latin typeface="Calibri"/>
                <a:cs typeface="Calibri"/>
              </a:rPr>
              <a:t>The process of removal of seeds from cotton bolls by combing is called as Ginning</a:t>
            </a:r>
            <a:endParaRPr spc="-5" dirty="0"/>
          </a:p>
        </p:txBody>
      </p:sp>
      <p:sp>
        <p:nvSpPr>
          <p:cNvPr id="3" name="object 3"/>
          <p:cNvSpPr/>
          <p:nvPr/>
        </p:nvSpPr>
        <p:spPr>
          <a:xfrm>
            <a:off x="381000" y="2514600"/>
            <a:ext cx="8382000" cy="39624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766559" y="6694930"/>
            <a:ext cx="2040636" cy="16306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540" y="241503"/>
            <a:ext cx="8242934" cy="1120820"/>
          </a:xfrm>
          <a:prstGeom prst="rect">
            <a:avLst/>
          </a:prstGeom>
        </p:spPr>
        <p:txBody>
          <a:bodyPr vert="horz" wrap="square" lIns="0" tIns="12700" rIns="0" bIns="0" rtlCol="0">
            <a:spAutoFit/>
          </a:bodyPr>
          <a:lstStyle/>
          <a:p>
            <a:pPr marL="12700">
              <a:lnSpc>
                <a:spcPct val="100000"/>
              </a:lnSpc>
              <a:spcBef>
                <a:spcPts val="100"/>
              </a:spcBef>
            </a:pPr>
            <a:r>
              <a:rPr b="1" spc="-5" dirty="0">
                <a:latin typeface="Calibri"/>
                <a:cs typeface="Calibri"/>
              </a:rPr>
              <a:t>Spinning: </a:t>
            </a:r>
            <a:r>
              <a:rPr spc="-5" dirty="0"/>
              <a:t>Spinning </a:t>
            </a:r>
            <a:r>
              <a:rPr dirty="0"/>
              <a:t>is </a:t>
            </a:r>
            <a:r>
              <a:rPr spc="-5"/>
              <a:t>the </a:t>
            </a:r>
            <a:r>
              <a:rPr lang="en-US" spc="-5" dirty="0" smtClean="0"/>
              <a:t>drawing out of and </a:t>
            </a:r>
            <a:r>
              <a:rPr spc="-5" smtClean="0"/>
              <a:t>twisting of</a:t>
            </a:r>
            <a:r>
              <a:rPr lang="en-US" spc="-5" dirty="0" smtClean="0"/>
              <a:t> </a:t>
            </a:r>
            <a:r>
              <a:rPr lang="en-US" spc="-15" dirty="0" smtClean="0"/>
              <a:t>strands</a:t>
            </a:r>
            <a:r>
              <a:rPr spc="-25" smtClean="0"/>
              <a:t> </a:t>
            </a:r>
            <a:r>
              <a:rPr spc="-5" smtClean="0"/>
              <a:t>of</a:t>
            </a:r>
            <a:r>
              <a:rPr lang="en-US" spc="-5" dirty="0" smtClean="0"/>
              <a:t> </a:t>
            </a:r>
            <a:r>
              <a:rPr spc="-10" smtClean="0"/>
              <a:t>fibers </a:t>
            </a:r>
            <a:r>
              <a:rPr spc="-15" dirty="0"/>
              <a:t>to </a:t>
            </a:r>
            <a:r>
              <a:rPr spc="-15"/>
              <a:t>form </a:t>
            </a:r>
            <a:r>
              <a:rPr spc="-10" smtClean="0"/>
              <a:t>yarn</a:t>
            </a:r>
            <a:r>
              <a:rPr lang="en-US" spc="-10" dirty="0" smtClean="0"/>
              <a:t> or thread.</a:t>
            </a:r>
            <a:br>
              <a:rPr lang="en-US" spc="-10" dirty="0" smtClean="0"/>
            </a:br>
            <a:r>
              <a:rPr lang="en-US" spc="-10" dirty="0" smtClean="0"/>
              <a:t> It</a:t>
            </a:r>
            <a:r>
              <a:rPr smtClean="0"/>
              <a:t> </a:t>
            </a:r>
            <a:r>
              <a:rPr dirty="0"/>
              <a:t>is a major </a:t>
            </a:r>
            <a:r>
              <a:rPr spc="-5" dirty="0"/>
              <a:t>part of </a:t>
            </a:r>
            <a:r>
              <a:rPr dirty="0"/>
              <a:t>the </a:t>
            </a:r>
            <a:r>
              <a:rPr spc="-10" dirty="0"/>
              <a:t>textile</a:t>
            </a:r>
            <a:r>
              <a:rPr spc="-75" dirty="0"/>
              <a:t> </a:t>
            </a:r>
            <a:r>
              <a:rPr spc="-20" dirty="0"/>
              <a:t>industry.</a:t>
            </a:r>
          </a:p>
        </p:txBody>
      </p:sp>
      <p:sp>
        <p:nvSpPr>
          <p:cNvPr id="3" name="object 3"/>
          <p:cNvSpPr/>
          <p:nvPr/>
        </p:nvSpPr>
        <p:spPr>
          <a:xfrm>
            <a:off x="228600" y="1600200"/>
            <a:ext cx="4800600" cy="48006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257800" y="1524000"/>
            <a:ext cx="3657600" cy="48768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842759" y="6542530"/>
            <a:ext cx="2087879" cy="315468"/>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TotalTime>
  <Words>771</Words>
  <Application>Microsoft Office PowerPoint</Application>
  <PresentationFormat>On-screen Show (4:3)</PresentationFormat>
  <Paragraphs>54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FIBRE TO FABRIC  CHAPTER-3  SCIENCE</vt:lpstr>
      <vt:lpstr>FIBRE TO FARIC</vt:lpstr>
      <vt:lpstr>TYPES OF FIBRES Natural Fibre: The fibres which are obtained from plants and animals are called</vt:lpstr>
      <vt:lpstr>Man-Made or Synthetic Fibres: The fibres that are synthesized in laboratory are</vt:lpstr>
      <vt:lpstr>Natural Fibres</vt:lpstr>
      <vt:lpstr>The fibre is most often spun into yarn or thread and used to make a soft,  breathable textile. The use of cotton for fabric is known to date to prehistoric  times; fragments of cotton fabric dated to the fifth millennium BC have been  found in the Indus Valley Civilization.</vt:lpstr>
      <vt:lpstr>Slide 7</vt:lpstr>
      <vt:lpstr>Preparation: To be used for thread or fabric, raw seed cotton must  cleaned and free of debris. Seeds, burrs, dirt, stems and leaf  material are removed from the cotton during ginning. (The process  of separating cotton from seed). The process of removal of seeds from cotton bolls by combing is called as Ginning</vt:lpstr>
      <vt:lpstr>Spinning: Spinning is the drawing out of and twisting of strands of fibers to form yarn or thread.  It is a major part of the textile industry.</vt:lpstr>
      <vt:lpstr>Slide 10</vt:lpstr>
      <vt:lpstr>The simple device used for spinning is a hand spindle also called takli. Another hand operated  device is called as charkha. Spinning of yarn on a large scale is done with the help of spinning machines. After spinning, yarns are used for making fabrics.</vt:lpstr>
      <vt:lpstr>Slide 12</vt:lpstr>
      <vt:lpstr>Weaving: The process of arranging two sets of yarn together to make a fabric is called weaving.</vt:lpstr>
      <vt:lpstr>YARN TO FABRIC Knitting</vt:lpstr>
      <vt:lpstr>KNITTING</vt:lpstr>
      <vt:lpstr>DYEING:  After this the fabric is dyed in desired colors.  This process is called Dyeing</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FIBRE TO FABRIC  CHAPTER-3  SCIENCE</dc:title>
  <cp:lastModifiedBy>N K Sinha</cp:lastModifiedBy>
  <cp:revision>25</cp:revision>
  <dcterms:created xsi:type="dcterms:W3CDTF">2020-07-02T03:25:27Z</dcterms:created>
  <dcterms:modified xsi:type="dcterms:W3CDTF">2020-07-03T08:10:03Z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2019-08-18T00:00:00Z</vt:filetime>
  </property>
  <property fmtid="{D5CDD505-2E9C-101B-9397-08002B2CF9AE}" pid="3" name="Creator">
    <vt:lpwstr>Microsoft® PowerPoint® 2013</vt:lpwstr>
  </property>
  <property fmtid="{D5CDD505-2E9C-101B-9397-08002B2CF9AE}" pid="4" name="LastSaved">
    <vt:filetime>2020-07-02T00:00:00Z</vt:filetime>
  </property>
</Properties>
</file>